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sldIdLst>
    <p:sldId id="256" r:id="rId2"/>
    <p:sldId id="272" r:id="rId3"/>
    <p:sldId id="271" r:id="rId4"/>
    <p:sldId id="282" r:id="rId5"/>
    <p:sldId id="285" r:id="rId6"/>
    <p:sldId id="259" r:id="rId7"/>
    <p:sldId id="273" r:id="rId8"/>
    <p:sldId id="274" r:id="rId9"/>
    <p:sldId id="275" r:id="rId10"/>
    <p:sldId id="260" r:id="rId11"/>
    <p:sldId id="276" r:id="rId12"/>
    <p:sldId id="278" r:id="rId13"/>
    <p:sldId id="279" r:id="rId14"/>
    <p:sldId id="284" r:id="rId15"/>
    <p:sldId id="261" r:id="rId16"/>
    <p:sldId id="283"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07" autoAdjust="0"/>
    <p:restoredTop sz="76395" autoAdjust="0"/>
  </p:normalViewPr>
  <p:slideViewPr>
    <p:cSldViewPr snapToGrid="0">
      <p:cViewPr varScale="1">
        <p:scale>
          <a:sx n="72" d="100"/>
          <a:sy n="72" d="100"/>
        </p:scale>
        <p:origin x="128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1" d="100"/>
          <a:sy n="71" d="100"/>
        </p:scale>
        <p:origin x="32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186A6-0227-4DEA-9ABD-A9A3458D1964}" type="datetimeFigureOut">
              <a:rPr lang="en-US" smtClean="0"/>
              <a:t>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8D94E-0C17-40F3-88B0-DE1BCF438157}" type="slidenum">
              <a:rPr lang="en-US" smtClean="0"/>
              <a:t>‹#›</a:t>
            </a:fld>
            <a:endParaRPr lang="en-US"/>
          </a:p>
        </p:txBody>
      </p:sp>
    </p:spTree>
    <p:extLst>
      <p:ext uri="{BB962C8B-B14F-4D97-AF65-F5344CB8AC3E}">
        <p14:creationId xmlns:p14="http://schemas.microsoft.com/office/powerpoint/2010/main" val="311291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1</a:t>
            </a:fld>
            <a:endParaRPr lang="en-US"/>
          </a:p>
        </p:txBody>
      </p:sp>
    </p:spTree>
    <p:extLst>
      <p:ext uri="{BB962C8B-B14F-4D97-AF65-F5344CB8AC3E}">
        <p14:creationId xmlns:p14="http://schemas.microsoft.com/office/powerpoint/2010/main" val="192011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Renegotiation of the Marriage Contract</a:t>
            </a:r>
          </a:p>
          <a:p>
            <a:r>
              <a:rPr lang="en-US" dirty="0" smtClean="0"/>
              <a:t>After the initial joy of having you home, reality sets in. Changes need to be made to the lifestyle that spouses had just become used to, and those are not easy.</a:t>
            </a:r>
          </a:p>
          <a:p>
            <a:r>
              <a:rPr lang="en-US" dirty="0" smtClean="0"/>
              <a:t>They feel stifled, at first, over the loss of their independence, but the feeling will pass in time, with some adjustments.</a:t>
            </a:r>
          </a:p>
          <a:p>
            <a:r>
              <a:rPr lang="en-US" dirty="0" smtClean="0"/>
              <a:t>Tip: Communicate openly with your spouse about your needs and wants, and use any marital services available on base that can help you both reconnect after your time apart. In time, loving intimacy returns and you find a way to work together again as a team.</a:t>
            </a:r>
          </a:p>
        </p:txBody>
      </p:sp>
      <p:sp>
        <p:nvSpPr>
          <p:cNvPr id="4" name="Slide Number Placeholder 3"/>
          <p:cNvSpPr>
            <a:spLocks noGrp="1"/>
          </p:cNvSpPr>
          <p:nvPr>
            <p:ph type="sldNum" sz="quarter" idx="10"/>
          </p:nvPr>
        </p:nvSpPr>
        <p:spPr/>
        <p:txBody>
          <a:bodyPr/>
          <a:lstStyle/>
          <a:p>
            <a:fld id="{B408D94E-0C17-40F3-88B0-DE1BCF438157}" type="slidenum">
              <a:rPr lang="en-US" smtClean="0"/>
              <a:t>10</a:t>
            </a:fld>
            <a:endParaRPr lang="en-US"/>
          </a:p>
        </p:txBody>
      </p:sp>
    </p:spTree>
    <p:extLst>
      <p:ext uri="{BB962C8B-B14F-4D97-AF65-F5344CB8AC3E}">
        <p14:creationId xmlns:p14="http://schemas.microsoft.com/office/powerpoint/2010/main" val="155000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very easy to do. They almost come naturally.</a:t>
            </a:r>
          </a:p>
        </p:txBody>
      </p:sp>
      <p:sp>
        <p:nvSpPr>
          <p:cNvPr id="4" name="Slide Number Placeholder 3"/>
          <p:cNvSpPr>
            <a:spLocks noGrp="1"/>
          </p:cNvSpPr>
          <p:nvPr>
            <p:ph type="sldNum" sz="quarter" idx="10"/>
          </p:nvPr>
        </p:nvSpPr>
        <p:spPr/>
        <p:txBody>
          <a:bodyPr/>
          <a:lstStyle/>
          <a:p>
            <a:fld id="{B408D94E-0C17-40F3-88B0-DE1BCF438157}" type="slidenum">
              <a:rPr lang="en-US" smtClean="0"/>
              <a:t>11</a:t>
            </a:fld>
            <a:endParaRPr lang="en-US"/>
          </a:p>
        </p:txBody>
      </p:sp>
    </p:spTree>
    <p:extLst>
      <p:ext uri="{BB962C8B-B14F-4D97-AF65-F5344CB8AC3E}">
        <p14:creationId xmlns:p14="http://schemas.microsoft.com/office/powerpoint/2010/main" val="976840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harder</a:t>
            </a:r>
            <a:r>
              <a:rPr lang="en-US" baseline="0" dirty="0" smtClean="0"/>
              <a:t> to do. They often don’t come naturally. But they can be learned and practiced until they become natural.</a:t>
            </a:r>
            <a:endParaRPr lang="en-US" dirty="0" smtClean="0"/>
          </a:p>
        </p:txBody>
      </p:sp>
      <p:sp>
        <p:nvSpPr>
          <p:cNvPr id="4" name="Slide Number Placeholder 3"/>
          <p:cNvSpPr>
            <a:spLocks noGrp="1"/>
          </p:cNvSpPr>
          <p:nvPr>
            <p:ph type="sldNum" sz="quarter" idx="10"/>
          </p:nvPr>
        </p:nvSpPr>
        <p:spPr/>
        <p:txBody>
          <a:bodyPr/>
          <a:lstStyle/>
          <a:p>
            <a:fld id="{B408D94E-0C17-40F3-88B0-DE1BCF438157}" type="slidenum">
              <a:rPr lang="en-US" smtClean="0"/>
              <a:t>12</a:t>
            </a:fld>
            <a:endParaRPr lang="en-US"/>
          </a:p>
        </p:txBody>
      </p:sp>
    </p:spTree>
    <p:extLst>
      <p:ext uri="{BB962C8B-B14F-4D97-AF65-F5344CB8AC3E}">
        <p14:creationId xmlns:p14="http://schemas.microsoft.com/office/powerpoint/2010/main" val="186359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408D94E-0C17-40F3-88B0-DE1BCF438157}" type="slidenum">
              <a:rPr lang="en-US" smtClean="0"/>
              <a:t>13</a:t>
            </a:fld>
            <a:endParaRPr lang="en-US"/>
          </a:p>
        </p:txBody>
      </p:sp>
    </p:spTree>
    <p:extLst>
      <p:ext uri="{BB962C8B-B14F-4D97-AF65-F5344CB8AC3E}">
        <p14:creationId xmlns:p14="http://schemas.microsoft.com/office/powerpoint/2010/main" val="1152165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14</a:t>
            </a:fld>
            <a:endParaRPr lang="en-US"/>
          </a:p>
        </p:txBody>
      </p:sp>
    </p:spTree>
    <p:extLst>
      <p:ext uri="{BB962C8B-B14F-4D97-AF65-F5344CB8AC3E}">
        <p14:creationId xmlns:p14="http://schemas.microsoft.com/office/powerpoint/2010/main" val="1324247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Reintegration and Stabilization</a:t>
            </a:r>
          </a:p>
          <a:p>
            <a:r>
              <a:rPr lang="en-US" dirty="0" smtClean="0"/>
              <a:t>Breathe a sigh of relief -- stability has returned. By the time the first couple of months post-deployment have passed, you and your spouse have hammered out the details of your marriage. You are used to having him or her home and actually enjoy the fact that they still hog all the blankets in bed.</a:t>
            </a:r>
          </a:p>
          <a:p>
            <a:r>
              <a:rPr lang="en-US" dirty="0" smtClean="0"/>
              <a:t>Spouses feel relief knowing they are not solely responsible for the household chores anymore. Knowing you can fix things around the house is liberating, but not having to fix it is another story. It is on one of those days that you glance at your spouse sitting beside you on the sofa, reading the paper, and suddenly all you can remember about the deployment was being in his or her arms the day they left. It feels like it was yesterday.</a:t>
            </a:r>
          </a:p>
        </p:txBody>
      </p:sp>
      <p:sp>
        <p:nvSpPr>
          <p:cNvPr id="4" name="Slide Number Placeholder 3"/>
          <p:cNvSpPr>
            <a:spLocks noGrp="1"/>
          </p:cNvSpPr>
          <p:nvPr>
            <p:ph type="sldNum" sz="quarter" idx="10"/>
          </p:nvPr>
        </p:nvSpPr>
        <p:spPr/>
        <p:txBody>
          <a:bodyPr/>
          <a:lstStyle/>
          <a:p>
            <a:fld id="{B408D94E-0C17-40F3-88B0-DE1BCF438157}" type="slidenum">
              <a:rPr lang="en-US" smtClean="0"/>
              <a:t>15</a:t>
            </a:fld>
            <a:endParaRPr lang="en-US"/>
          </a:p>
        </p:txBody>
      </p:sp>
    </p:spTree>
    <p:extLst>
      <p:ext uri="{BB962C8B-B14F-4D97-AF65-F5344CB8AC3E}">
        <p14:creationId xmlns:p14="http://schemas.microsoft.com/office/powerpoint/2010/main" val="727472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16</a:t>
            </a:fld>
            <a:endParaRPr lang="en-US"/>
          </a:p>
        </p:txBody>
      </p:sp>
    </p:spTree>
    <p:extLst>
      <p:ext uri="{BB962C8B-B14F-4D97-AF65-F5344CB8AC3E}">
        <p14:creationId xmlns:p14="http://schemas.microsoft.com/office/powerpoint/2010/main" val="346955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17</a:t>
            </a:fld>
            <a:endParaRPr lang="en-US"/>
          </a:p>
        </p:txBody>
      </p:sp>
    </p:spTree>
    <p:extLst>
      <p:ext uri="{BB962C8B-B14F-4D97-AF65-F5344CB8AC3E}">
        <p14:creationId xmlns:p14="http://schemas.microsoft.com/office/powerpoint/2010/main" val="193039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2</a:t>
            </a:fld>
            <a:endParaRPr lang="en-US"/>
          </a:p>
        </p:txBody>
      </p:sp>
    </p:spTree>
    <p:extLst>
      <p:ext uri="{BB962C8B-B14F-4D97-AF65-F5344CB8AC3E}">
        <p14:creationId xmlns:p14="http://schemas.microsoft.com/office/powerpoint/2010/main" val="161386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1. Anticipation of Loss.</a:t>
            </a:r>
          </a:p>
          <a:p>
            <a:pPr marL="0" indent="0">
              <a:buNone/>
            </a:pPr>
            <a:r>
              <a:rPr lang="en-US" dirty="0" smtClean="0"/>
              <a:t>You are working late to ready the unit and spouses are left at home knowing you will be leaving. They are moody and depressed, and this causes friction between you and your spouse. They are a tight little ball of stress and anxiety, and hate themselves for feeling this way. You are at each other's throats even when you know in your heart you should be cherishing each day left together.</a:t>
            </a:r>
          </a:p>
          <a:p>
            <a:pPr marL="0" indent="0">
              <a:buNone/>
            </a:pPr>
            <a:r>
              <a:rPr lang="en-US" dirty="0" smtClean="0"/>
              <a:t> </a:t>
            </a:r>
          </a:p>
          <a:p>
            <a:pPr marL="0" indent="0">
              <a:buNone/>
            </a:pPr>
            <a:r>
              <a:rPr lang="en-US" dirty="0" smtClean="0"/>
              <a:t>2. Detachment and Withdrawal</a:t>
            </a:r>
          </a:p>
          <a:p>
            <a:pPr marL="0" indent="0">
              <a:buNone/>
            </a:pPr>
            <a:r>
              <a:rPr lang="en-US" dirty="0" smtClean="0"/>
              <a:t>As the final week before deployment approaches, all those feelings spouses have had for weeks rise to a peak. They can think of a million and one final thing to do before the deployment, but can find neither time nor energy to complete even the smallest tasks.</a:t>
            </a:r>
            <a:r>
              <a:rPr lang="en-US" baseline="0" dirty="0" smtClean="0"/>
              <a:t> </a:t>
            </a:r>
            <a:r>
              <a:rPr lang="en-US" dirty="0" smtClean="0"/>
              <a:t>All the arguing has taken its toll on your level of intimacy. Spouses appear to have lost all interest in physical contact with you and have more interest in actually sleeping between the sheets than anything else. They distance themselves from you without consciously knowing it.</a:t>
            </a:r>
            <a:r>
              <a:rPr lang="en-US" baseline="0" dirty="0" smtClean="0"/>
              <a:t> </a:t>
            </a:r>
            <a:r>
              <a:rPr lang="en-US" dirty="0" smtClean="0"/>
              <a:t>These emotional times happen. The important thing to remember is that you are human. We all want the final weeks before a deployment to be perfect, but life seems to throw us a different fate. But the closer you come to understanding each cycle and its inevitable side effects, the closer you come to changing certain aspects of your life. If there is time, take part in some of the services offered to you on base. There are always people on base who can assist you. Reach out to your unit chaplain for guidance and support.</a:t>
            </a:r>
          </a:p>
          <a:p>
            <a:pPr marL="0" indent="0">
              <a:buNone/>
            </a:pPr>
            <a:endParaRPr lang="en-US" dirty="0" smtClean="0"/>
          </a:p>
          <a:p>
            <a:pPr marL="0" indent="0">
              <a:buNone/>
            </a:pPr>
            <a:r>
              <a:rPr lang="en-US" dirty="0" smtClean="0"/>
              <a:t>3. Emotional Disorganization</a:t>
            </a:r>
          </a:p>
          <a:p>
            <a:pPr marL="0" indent="0">
              <a:buNone/>
            </a:pPr>
            <a:r>
              <a:rPr lang="en-US" dirty="0" smtClean="0"/>
              <a:t>After you leave and all the initial tears have been shed,</a:t>
            </a:r>
            <a:r>
              <a:rPr lang="en-US" baseline="0" dirty="0" smtClean="0"/>
              <a:t> spouses</a:t>
            </a:r>
            <a:r>
              <a:rPr lang="en-US" dirty="0" smtClean="0"/>
              <a:t> wake up. The house is all theirs. Even if they have children, it is theirs. They can stay up late, eat cookies in bed, and watch their favorite TV channels all day without a single complaint from anyone. It's almost like a vacation.</a:t>
            </a:r>
            <a:r>
              <a:rPr lang="en-US" baseline="0" dirty="0" smtClean="0"/>
              <a:t> </a:t>
            </a:r>
            <a:r>
              <a:rPr lang="en-US" dirty="0" smtClean="0"/>
              <a:t>This is a fun time; a chance to do all those things they didn't have time to do before. There are no uniforms to wash, no entertaining, and no work-related phone calls in the middle of the night. Relief!</a:t>
            </a:r>
            <a:r>
              <a:rPr lang="en-US" baseline="0" dirty="0" smtClean="0"/>
              <a:t> </a:t>
            </a:r>
            <a:r>
              <a:rPr lang="en-US" dirty="0" smtClean="0"/>
              <a:t>The first few weeks have flown by. All that time they thought they would be crying, they were enjoying themselves. Then they look at the unmown lawn, the pile of clothes in the hamper, the refrigerator with only ice cream and diet cola inside, the stack of bills on the desk, the car that needs an oil change, tune-up, and car wash, etc. Then guilt sets in. Here they are having a grand time while you are possibly in harm's way and they seem to have lost sight of their household responsibilities. They sit in a heap on the floor in the kitchen and sob. They suddenly feel alone.</a:t>
            </a:r>
          </a:p>
          <a:p>
            <a:pPr marL="0" indent="0">
              <a:buNone/>
            </a:pPr>
            <a:endParaRPr lang="en-US" dirty="0" smtClean="0"/>
          </a:p>
          <a:p>
            <a:pPr marL="0" indent="0">
              <a:buNone/>
            </a:pPr>
            <a:r>
              <a:rPr lang="en-US" dirty="0" smtClean="0"/>
              <a:t>4. During Deployment: Recovery and Stabilization (3-4 weeks)</a:t>
            </a:r>
          </a:p>
          <a:p>
            <a:r>
              <a:rPr lang="en-US" dirty="0" smtClean="0"/>
              <a:t>By this time, spouses have probably heard from </a:t>
            </a:r>
            <a:r>
              <a:rPr lang="en-US" dirty="0" err="1" smtClean="0"/>
              <a:t>Coasties</a:t>
            </a:r>
            <a:r>
              <a:rPr lang="en-US" dirty="0" smtClean="0"/>
              <a:t> via e-mail or telephone.</a:t>
            </a:r>
          </a:p>
          <a:p>
            <a:r>
              <a:rPr lang="en-US" dirty="0" smtClean="0"/>
              <a:t>The phone calls and e-mail inspire them to find strength they never knew they had.</a:t>
            </a:r>
          </a:p>
          <a:p>
            <a:r>
              <a:rPr lang="en-US" dirty="0" smtClean="0"/>
              <a:t>They take on all their newfound responsibilities with passion. They are able to fix that broken dryer; bake cookies and write letters. They make Martha Stewart and the Fixer-Uppers look like they haven’t a clue.</a:t>
            </a:r>
          </a:p>
          <a:p>
            <a:r>
              <a:rPr lang="en-US" dirty="0" smtClean="0"/>
              <a:t>This time is an opportunity that is truly a gift of the military lifestyle. During this time, spouses discover their independence, abilities, and enduring strength.</a:t>
            </a:r>
          </a:p>
          <a:p>
            <a:endParaRPr lang="en-US" dirty="0"/>
          </a:p>
        </p:txBody>
      </p:sp>
      <p:sp>
        <p:nvSpPr>
          <p:cNvPr id="4" name="Slide Number Placeholder 3"/>
          <p:cNvSpPr>
            <a:spLocks noGrp="1"/>
          </p:cNvSpPr>
          <p:nvPr>
            <p:ph type="sldNum" sz="quarter" idx="10"/>
          </p:nvPr>
        </p:nvSpPr>
        <p:spPr/>
        <p:txBody>
          <a:bodyPr/>
          <a:lstStyle/>
          <a:p>
            <a:fld id="{B408D94E-0C17-40F3-88B0-DE1BCF438157}" type="slidenum">
              <a:rPr lang="en-US" smtClean="0"/>
              <a:t>3</a:t>
            </a:fld>
            <a:endParaRPr lang="en-US"/>
          </a:p>
        </p:txBody>
      </p:sp>
    </p:spTree>
    <p:extLst>
      <p:ext uri="{BB962C8B-B14F-4D97-AF65-F5344CB8AC3E}">
        <p14:creationId xmlns:p14="http://schemas.microsoft.com/office/powerpoint/2010/main" val="376209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4</a:t>
            </a:fld>
            <a:endParaRPr lang="en-US"/>
          </a:p>
        </p:txBody>
      </p:sp>
    </p:spTree>
    <p:extLst>
      <p:ext uri="{BB962C8B-B14F-4D97-AF65-F5344CB8AC3E}">
        <p14:creationId xmlns:p14="http://schemas.microsoft.com/office/powerpoint/2010/main" val="3672458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Anticipation of Homecoming</a:t>
            </a:r>
          </a:p>
          <a:p>
            <a:r>
              <a:rPr lang="en-US" dirty="0" smtClean="0"/>
              <a:t>The few weeks before the deployment comes to an end, there is excitement, along with questions. Spouses fear their newfound independence will vanish once you step through the front door. They wonder what changes will happen and where your marriage will fit into the equation.</a:t>
            </a:r>
          </a:p>
          <a:p>
            <a:endParaRPr lang="en-US" dirty="0" smtClean="0"/>
          </a:p>
          <a:p>
            <a:r>
              <a:rPr lang="en-US" dirty="0" smtClean="0"/>
              <a:t>Spouses are happy you will be home soon, but there is much concern about the homecoming. You may be only able to call or email, leaving them too much time to worry about the future. They begin to do things just to keep their minds occupied. They clean like mad. They organize financial papers, get the budget back into shape, get the kids ready for school, and juggle doctor appointments and soccer practice.</a:t>
            </a:r>
          </a:p>
          <a:p>
            <a:endParaRPr lang="en-US" dirty="0" smtClean="0"/>
          </a:p>
          <a:p>
            <a:r>
              <a:rPr lang="en-US" dirty="0" smtClean="0"/>
              <a:t>The final days before homecoming are full of phone calls to other spouses, to the Ombudsmen, and to the party stores. Decorations and signs are made and they are giddy with excitement and anticipation.</a:t>
            </a:r>
          </a:p>
          <a:p>
            <a:endParaRPr lang="en-US" dirty="0"/>
          </a:p>
        </p:txBody>
      </p:sp>
      <p:sp>
        <p:nvSpPr>
          <p:cNvPr id="4" name="Slide Number Placeholder 3"/>
          <p:cNvSpPr>
            <a:spLocks noGrp="1"/>
          </p:cNvSpPr>
          <p:nvPr>
            <p:ph type="sldNum" sz="quarter" idx="10"/>
          </p:nvPr>
        </p:nvSpPr>
        <p:spPr/>
        <p:txBody>
          <a:bodyPr/>
          <a:lstStyle/>
          <a:p>
            <a:fld id="{B408D94E-0C17-40F3-88B0-DE1BCF438157}" type="slidenum">
              <a:rPr lang="en-US" smtClean="0"/>
              <a:t>5</a:t>
            </a:fld>
            <a:endParaRPr lang="en-US"/>
          </a:p>
        </p:txBody>
      </p:sp>
    </p:spTree>
    <p:extLst>
      <p:ext uri="{BB962C8B-B14F-4D97-AF65-F5344CB8AC3E}">
        <p14:creationId xmlns:p14="http://schemas.microsoft.com/office/powerpoint/2010/main" val="282520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6</a:t>
            </a:fld>
            <a:endParaRPr lang="en-US"/>
          </a:p>
        </p:txBody>
      </p:sp>
    </p:spTree>
    <p:extLst>
      <p:ext uri="{BB962C8B-B14F-4D97-AF65-F5344CB8AC3E}">
        <p14:creationId xmlns:p14="http://schemas.microsoft.com/office/powerpoint/2010/main" val="285661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course of the last few months your family has established a routine that works for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it is common for spouses and children to have some ambivalent feelings about your return.  Part of them is very excited about your return but a part of them may be apprehensive or anxious.  Have you changed?  How will the kids react? Young kids may be shy at first. Will they lose the independence and freedom they have come to enjoy?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WARNING: Do not come home and immediately change the family routine. During the course of the last few months your family has established a routine that works for them. Enjoy your status as an honored guest for the first week and simply observe how things are working at home. Before you know it you will be back in sync with the family's routine and, if necessary, you and your spouse can make needed course corrections.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be surprised if you find it difficult to sleep at first. If you are married, neither of you are used to sleeping together.  All that tossing and turning may take some getting used to. You may also find it too quiet. After several weeks onboard you get used to all the background noise, engines, vibrations, fans, slamming doors, 1MC announcements, etc.</a:t>
            </a:r>
          </a:p>
        </p:txBody>
      </p:sp>
      <p:sp>
        <p:nvSpPr>
          <p:cNvPr id="4" name="Slide Number Placeholder 3"/>
          <p:cNvSpPr>
            <a:spLocks noGrp="1"/>
          </p:cNvSpPr>
          <p:nvPr>
            <p:ph type="sldNum" sz="quarter" idx="10"/>
          </p:nvPr>
        </p:nvSpPr>
        <p:spPr/>
        <p:txBody>
          <a:bodyPr/>
          <a:lstStyle/>
          <a:p>
            <a:fld id="{B408D94E-0C17-40F3-88B0-DE1BCF438157}" type="slidenum">
              <a:rPr lang="en-US" smtClean="0"/>
              <a:t>7</a:t>
            </a:fld>
            <a:endParaRPr lang="en-US"/>
          </a:p>
        </p:txBody>
      </p:sp>
    </p:spTree>
    <p:extLst>
      <p:ext uri="{BB962C8B-B14F-4D97-AF65-F5344CB8AC3E}">
        <p14:creationId xmlns:p14="http://schemas.microsoft.com/office/powerpoint/2010/main" val="2846574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Don’t be surprised if you find it difficult to sleep at first. If you are married, neither of you are used to sleeping together.  All that tossing and turning may take some getting used to. You may also find it too quiet. After several weeks onboard you get used to all the background noise, engines, vibrations, fans, slamming doors, 1MC announcements, etc.</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aware that you're not used to having the kids around 24/7 and you may find yourself easily frustrated or annoyed.  Remember, you too have a routine on the ship and need time to adjust to home life.</a:t>
            </a:r>
          </a:p>
          <a:p>
            <a:endParaRPr lang="en-US" dirty="0" smtClean="0"/>
          </a:p>
          <a:p>
            <a:r>
              <a:rPr lang="en-US" dirty="0" smtClean="0"/>
              <a:t>There is a honeymoon period following your return.  Sometimes the honeymoon is over before you get to the car, but generally the honeymoon period lasts anywhere from a few days to a week or two.</a:t>
            </a:r>
            <a:r>
              <a:rPr lang="en-US" baseline="0" dirty="0" smtClean="0"/>
              <a:t> </a:t>
            </a:r>
            <a:r>
              <a:rPr lang="en-US" dirty="0" smtClean="0"/>
              <a:t>Communicate clearly your needs and desires for physical intimacy and sex.  While you may be in the mood, your spouse may not be.  After a long separation it’s very important to reconnect on an emotional level, not just a physical level. “Men are like microwaves; women are like crock pots.”</a:t>
            </a:r>
            <a:endParaRPr lang="en-US" dirty="0"/>
          </a:p>
        </p:txBody>
      </p:sp>
      <p:sp>
        <p:nvSpPr>
          <p:cNvPr id="4" name="Slide Number Placeholder 3"/>
          <p:cNvSpPr>
            <a:spLocks noGrp="1"/>
          </p:cNvSpPr>
          <p:nvPr>
            <p:ph type="sldNum" sz="quarter" idx="10"/>
          </p:nvPr>
        </p:nvSpPr>
        <p:spPr/>
        <p:txBody>
          <a:bodyPr/>
          <a:lstStyle/>
          <a:p>
            <a:fld id="{B408D94E-0C17-40F3-88B0-DE1BCF438157}" type="slidenum">
              <a:rPr lang="en-US" smtClean="0"/>
              <a:t>8</a:t>
            </a:fld>
            <a:endParaRPr lang="en-US"/>
          </a:p>
        </p:txBody>
      </p:sp>
    </p:spTree>
    <p:extLst>
      <p:ext uri="{BB962C8B-B14F-4D97-AF65-F5344CB8AC3E}">
        <p14:creationId xmlns:p14="http://schemas.microsoft.com/office/powerpoint/2010/main" val="162392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8D94E-0C17-40F3-88B0-DE1BCF438157}" type="slidenum">
              <a:rPr lang="en-US" smtClean="0"/>
              <a:t>9</a:t>
            </a:fld>
            <a:endParaRPr lang="en-US"/>
          </a:p>
        </p:txBody>
      </p:sp>
    </p:spTree>
    <p:extLst>
      <p:ext uri="{BB962C8B-B14F-4D97-AF65-F5344CB8AC3E}">
        <p14:creationId xmlns:p14="http://schemas.microsoft.com/office/powerpoint/2010/main" val="24386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E70F8D-0983-48CF-B1D1-9F9FD202924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389381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70F8D-0983-48CF-B1D1-9F9FD202924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51357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70F8D-0983-48CF-B1D1-9F9FD202924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59829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E70F8D-0983-48CF-B1D1-9F9FD202924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348134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E70F8D-0983-48CF-B1D1-9F9FD202924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207848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E70F8D-0983-48CF-B1D1-9F9FD202924A}"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4203041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E70F8D-0983-48CF-B1D1-9F9FD202924A}"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370895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70F8D-0983-48CF-B1D1-9F9FD202924A}"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356289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0F8D-0983-48CF-B1D1-9F9FD202924A}"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371551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70F8D-0983-48CF-B1D1-9F9FD202924A}"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153664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E70F8D-0983-48CF-B1D1-9F9FD202924A}"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78136-8E97-4D96-9C99-216490D04E25}" type="slidenum">
              <a:rPr lang="en-US" smtClean="0"/>
              <a:t>‹#›</a:t>
            </a:fld>
            <a:endParaRPr lang="en-US"/>
          </a:p>
        </p:txBody>
      </p:sp>
    </p:spTree>
    <p:extLst>
      <p:ext uri="{BB962C8B-B14F-4D97-AF65-F5344CB8AC3E}">
        <p14:creationId xmlns:p14="http://schemas.microsoft.com/office/powerpoint/2010/main" val="205363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70F8D-0983-48CF-B1D1-9F9FD202924A}" type="datetimeFigureOut">
              <a:rPr lang="en-US" smtClean="0"/>
              <a:t>2/15/2019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78136-8E97-4D96-9C99-216490D04E25}" type="slidenum">
              <a:rPr lang="en-US" smtClean="0"/>
              <a:t>‹#›</a:t>
            </a:fld>
            <a:endParaRPr lang="en-US"/>
          </a:p>
        </p:txBody>
      </p:sp>
    </p:spTree>
    <p:extLst>
      <p:ext uri="{BB962C8B-B14F-4D97-AF65-F5344CB8AC3E}">
        <p14:creationId xmlns:p14="http://schemas.microsoft.com/office/powerpoint/2010/main" val="38023392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42999"/>
            <a:ext cx="9144000" cy="927847"/>
          </a:xfrm>
          <a:solidFill>
            <a:srgbClr val="1F4E79">
              <a:alpha val="85098"/>
            </a:srgbClr>
          </a:solidFill>
        </p:spPr>
        <p:txBody>
          <a:bodyPr anchor="ctr">
            <a:normAutofit/>
          </a:bodyPr>
          <a:lstStyle/>
          <a:p>
            <a:r>
              <a:rPr lang="en-US" dirty="0" smtClean="0">
                <a:solidFill>
                  <a:schemeClr val="bg1"/>
                </a:solidFill>
                <a:latin typeface="Arial" panose="020B0604020202020204" pitchFamily="34" charset="0"/>
                <a:cs typeface="Arial" panose="020B0604020202020204" pitchFamily="34" charset="0"/>
              </a:rPr>
              <a:t>Return &amp; Reunion</a:t>
            </a:r>
            <a:endParaRPr lang="en-US"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2070846"/>
            <a:ext cx="9144000" cy="914401"/>
          </a:xfrm>
          <a:solidFill>
            <a:srgbClr val="1F4E79">
              <a:alpha val="85098"/>
            </a:srgbClr>
          </a:solidFill>
        </p:spPr>
        <p:txBody>
          <a:bodyPr anchor="ctr">
            <a:normAutofit/>
          </a:bodyPr>
          <a:lstStyle/>
          <a:p>
            <a:r>
              <a:rPr lang="en-US" dirty="0" smtClean="0">
                <a:solidFill>
                  <a:schemeClr val="bg1"/>
                </a:solidFill>
                <a:latin typeface="Arial" panose="020B0604020202020204" pitchFamily="34" charset="0"/>
                <a:cs typeface="Arial" panose="020B0604020202020204" pitchFamily="34" charset="0"/>
              </a:rPr>
              <a:t>OPERATION DEEP FREEZE 2019</a:t>
            </a:r>
          </a:p>
          <a:p>
            <a:r>
              <a:rPr lang="en-US" dirty="0" smtClean="0">
                <a:solidFill>
                  <a:schemeClr val="bg1"/>
                </a:solidFill>
                <a:latin typeface="Arial" panose="020B0604020202020204" pitchFamily="34" charset="0"/>
                <a:cs typeface="Arial" panose="020B0604020202020204" pitchFamily="34" charset="0"/>
              </a:rPr>
              <a:t>USCGC POLAR STAR</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45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Step 6: Renegotiation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After </a:t>
            </a:r>
            <a:r>
              <a:rPr lang="en-US" dirty="0">
                <a:latin typeface="Arial" panose="020B0604020202020204" pitchFamily="34" charset="0"/>
                <a:cs typeface="Arial" panose="020B0604020202020204" pitchFamily="34" charset="0"/>
              </a:rPr>
              <a:t>the initial joy of having </a:t>
            </a:r>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home, reality sets in. Changes need to be made to the lifestyle </a:t>
            </a:r>
            <a:r>
              <a:rPr lang="en-US" dirty="0" smtClean="0">
                <a:latin typeface="Arial" panose="020B0604020202020204" pitchFamily="34" charset="0"/>
                <a:cs typeface="Arial" panose="020B0604020202020204" pitchFamily="34" charset="0"/>
              </a:rPr>
              <a:t>that spouses and significant others </a:t>
            </a:r>
            <a:r>
              <a:rPr lang="en-US" dirty="0">
                <a:latin typeface="Arial" panose="020B0604020202020204" pitchFamily="34" charset="0"/>
                <a:cs typeface="Arial" panose="020B0604020202020204" pitchFamily="34" charset="0"/>
              </a:rPr>
              <a:t>had </a:t>
            </a:r>
            <a:r>
              <a:rPr lang="en-US" dirty="0" smtClean="0">
                <a:latin typeface="Arial" panose="020B0604020202020204" pitchFamily="34" charset="0"/>
                <a:cs typeface="Arial" panose="020B0604020202020204" pitchFamily="34" charset="0"/>
              </a:rPr>
              <a:t>become </a:t>
            </a:r>
            <a:r>
              <a:rPr lang="en-US" dirty="0">
                <a:latin typeface="Arial" panose="020B0604020202020204" pitchFamily="34" charset="0"/>
                <a:cs typeface="Arial" panose="020B0604020202020204" pitchFamily="34" charset="0"/>
              </a:rPr>
              <a:t>used to, and </a:t>
            </a:r>
            <a:r>
              <a:rPr lang="en-US" dirty="0" smtClean="0">
                <a:latin typeface="Arial" panose="020B0604020202020204" pitchFamily="34" charset="0"/>
                <a:cs typeface="Arial" panose="020B0604020202020204" pitchFamily="34" charset="0"/>
              </a:rPr>
              <a:t>those </a:t>
            </a:r>
            <a:r>
              <a:rPr lang="en-US" dirty="0">
                <a:latin typeface="Arial" panose="020B0604020202020204" pitchFamily="34" charset="0"/>
                <a:cs typeface="Arial" panose="020B0604020202020204" pitchFamily="34" charset="0"/>
              </a:rPr>
              <a:t>are not easy</a:t>
            </a:r>
            <a:r>
              <a:rPr lang="en-US"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Both </a:t>
            </a:r>
            <a:r>
              <a:rPr lang="en-US" dirty="0">
                <a:latin typeface="Arial" panose="020B0604020202020204" pitchFamily="34" charset="0"/>
                <a:cs typeface="Arial" panose="020B0604020202020204" pitchFamily="34" charset="0"/>
              </a:rPr>
              <a:t>feel stifled, at first, over the loss of </a:t>
            </a:r>
            <a:r>
              <a:rPr lang="en-US" dirty="0" smtClean="0">
                <a:latin typeface="Arial" panose="020B0604020202020204" pitchFamily="34" charset="0"/>
                <a:cs typeface="Arial" panose="020B0604020202020204" pitchFamily="34" charset="0"/>
              </a:rPr>
              <a:t>their independence</a:t>
            </a:r>
            <a:r>
              <a:rPr lang="en-US" dirty="0">
                <a:latin typeface="Arial" panose="020B0604020202020204" pitchFamily="34" charset="0"/>
                <a:cs typeface="Arial" panose="020B0604020202020204" pitchFamily="34" charset="0"/>
              </a:rPr>
              <a:t>, but the feeling will pass in time, with some </a:t>
            </a:r>
            <a:r>
              <a:rPr lang="en-US" dirty="0" smtClean="0">
                <a:latin typeface="Arial" panose="020B0604020202020204" pitchFamily="34" charset="0"/>
                <a:cs typeface="Arial" panose="020B0604020202020204" pitchFamily="34" charset="0"/>
              </a:rPr>
              <a:t>adjustments.</a:t>
            </a:r>
          </a:p>
          <a:p>
            <a:r>
              <a:rPr lang="en-US" dirty="0" smtClean="0">
                <a:latin typeface="Arial" panose="020B0604020202020204" pitchFamily="34" charset="0"/>
                <a:cs typeface="Arial" panose="020B0604020202020204" pitchFamily="34" charset="0"/>
              </a:rPr>
              <a:t>Communicate </a:t>
            </a:r>
            <a:r>
              <a:rPr lang="en-US" dirty="0">
                <a:latin typeface="Arial" panose="020B0604020202020204" pitchFamily="34" charset="0"/>
                <a:cs typeface="Arial" panose="020B0604020202020204" pitchFamily="34" charset="0"/>
              </a:rPr>
              <a:t>openly with your spouse </a:t>
            </a:r>
            <a:r>
              <a:rPr lang="en-US" dirty="0" smtClean="0">
                <a:latin typeface="Arial" panose="020B0604020202020204" pitchFamily="34" charset="0"/>
                <a:cs typeface="Arial" panose="020B0604020202020204" pitchFamily="34" charset="0"/>
              </a:rPr>
              <a:t>and significant other about </a:t>
            </a:r>
            <a:r>
              <a:rPr lang="en-US" dirty="0">
                <a:latin typeface="Arial" panose="020B0604020202020204" pitchFamily="34" charset="0"/>
                <a:cs typeface="Arial" panose="020B0604020202020204" pitchFamily="34" charset="0"/>
              </a:rPr>
              <a:t>your needs </a:t>
            </a:r>
            <a:r>
              <a:rPr lang="en-US" dirty="0" smtClean="0">
                <a:latin typeface="Arial" panose="020B0604020202020204" pitchFamily="34" charset="0"/>
                <a:cs typeface="Arial" panose="020B0604020202020204" pitchFamily="34" charset="0"/>
              </a:rPr>
              <a:t>and listen to their needs as well. </a:t>
            </a:r>
          </a:p>
          <a:p>
            <a:r>
              <a:rPr lang="en-US" dirty="0" smtClean="0">
                <a:latin typeface="Arial" panose="020B0604020202020204" pitchFamily="34" charset="0"/>
                <a:cs typeface="Arial" panose="020B0604020202020204" pitchFamily="34" charset="0"/>
              </a:rPr>
              <a:t>Use any marriage and relationship resources </a:t>
            </a:r>
            <a:r>
              <a:rPr lang="en-US" dirty="0">
                <a:latin typeface="Arial" panose="020B0604020202020204" pitchFamily="34" charset="0"/>
                <a:cs typeface="Arial" panose="020B0604020202020204" pitchFamily="34" charset="0"/>
              </a:rPr>
              <a:t>available </a:t>
            </a:r>
            <a:r>
              <a:rPr lang="en-US" dirty="0" smtClean="0">
                <a:latin typeface="Arial" panose="020B0604020202020204" pitchFamily="34" charset="0"/>
                <a:cs typeface="Arial" panose="020B0604020202020204" pitchFamily="34" charset="0"/>
              </a:rPr>
              <a:t>that </a:t>
            </a:r>
            <a:r>
              <a:rPr lang="en-US" dirty="0">
                <a:latin typeface="Arial" panose="020B0604020202020204" pitchFamily="34" charset="0"/>
                <a:cs typeface="Arial" panose="020B0604020202020204" pitchFamily="34" charset="0"/>
              </a:rPr>
              <a:t>can help you both reconnect after your time </a:t>
            </a:r>
            <a:r>
              <a:rPr lang="en-US" dirty="0" smtClean="0">
                <a:latin typeface="Arial" panose="020B0604020202020204" pitchFamily="34" charset="0"/>
                <a:cs typeface="Arial" panose="020B0604020202020204" pitchFamily="34" charset="0"/>
              </a:rPr>
              <a:t>apart (Chaplain, Work Life, CG Support, Marriage Retreats, etc.).</a:t>
            </a:r>
          </a:p>
        </p:txBody>
      </p:sp>
    </p:spTree>
    <p:extLst>
      <p:ext uri="{BB962C8B-B14F-4D97-AF65-F5344CB8AC3E}">
        <p14:creationId xmlns:p14="http://schemas.microsoft.com/office/powerpoint/2010/main" val="2900193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Barriers to Healthy Communication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b="1" dirty="0" smtClean="0">
                <a:latin typeface="Arial" panose="020B0604020202020204" pitchFamily="34" charset="0"/>
                <a:cs typeface="Arial" panose="020B0604020202020204" pitchFamily="34" charset="0"/>
              </a:rPr>
              <a:t>Judging</a:t>
            </a:r>
            <a:r>
              <a:rPr lang="en-US" dirty="0" smtClean="0">
                <a:latin typeface="Arial" panose="020B0604020202020204" pitchFamily="34" charset="0"/>
                <a:cs typeface="Arial" panose="020B0604020202020204" pitchFamily="34" charset="0"/>
              </a:rPr>
              <a:t>: criticizing, name-calling, diagnosing, giving praise with strings attached</a:t>
            </a:r>
          </a:p>
          <a:p>
            <a:r>
              <a:rPr lang="en-US" b="1" dirty="0" smtClean="0">
                <a:latin typeface="Arial" panose="020B0604020202020204" pitchFamily="34" charset="0"/>
                <a:cs typeface="Arial" panose="020B0604020202020204" pitchFamily="34" charset="0"/>
              </a:rPr>
              <a:t>Offering unwanted solutions</a:t>
            </a:r>
            <a:r>
              <a:rPr lang="en-US" dirty="0" smtClean="0">
                <a:latin typeface="Arial" panose="020B0604020202020204" pitchFamily="34" charset="0"/>
                <a:cs typeface="Arial" panose="020B0604020202020204" pitchFamily="34" charset="0"/>
              </a:rPr>
              <a:t>: giving orders, threatening, moralizing (you SHOULD do this/that), excessive questioning, advising</a:t>
            </a:r>
          </a:p>
          <a:p>
            <a:r>
              <a:rPr lang="en-US" b="1" dirty="0" smtClean="0">
                <a:latin typeface="Arial" panose="020B0604020202020204" pitchFamily="34" charset="0"/>
                <a:cs typeface="Arial" panose="020B0604020202020204" pitchFamily="34" charset="0"/>
              </a:rPr>
              <a:t>Avoiding your spouse’s or significant other’s concerns</a:t>
            </a:r>
            <a:r>
              <a:rPr lang="en-US" dirty="0" smtClean="0">
                <a:latin typeface="Arial" panose="020B0604020202020204" pitchFamily="34" charset="0"/>
                <a:cs typeface="Arial" panose="020B0604020202020204" pitchFamily="34" charset="0"/>
              </a:rPr>
              <a:t>: diverting, arguing logically, offering quick reassurance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5016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Healthy Communication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Active/Reflective Listening</a:t>
            </a:r>
          </a:p>
          <a:p>
            <a:pPr lvl="1"/>
            <a:r>
              <a:rPr lang="en-US" dirty="0">
                <a:latin typeface="Arial" panose="020B0604020202020204" pitchFamily="34" charset="0"/>
                <a:cs typeface="Arial" panose="020B0604020202020204" pitchFamily="34" charset="0"/>
              </a:rPr>
              <a:t>You don’t have to agree with everything </a:t>
            </a:r>
            <a:r>
              <a:rPr lang="en-US" dirty="0" smtClean="0">
                <a:latin typeface="Arial" panose="020B0604020202020204" pitchFamily="34" charset="0"/>
                <a:cs typeface="Arial" panose="020B0604020202020204" pitchFamily="34" charset="0"/>
              </a:rPr>
              <a:t>your spouse or significant other </a:t>
            </a:r>
            <a:r>
              <a:rPr lang="en-US" dirty="0">
                <a:latin typeface="Arial" panose="020B0604020202020204" pitchFamily="34" charset="0"/>
                <a:cs typeface="Arial" panose="020B0604020202020204" pitchFamily="34" charset="0"/>
              </a:rPr>
              <a:t>is </a:t>
            </a:r>
            <a:r>
              <a:rPr lang="en-US" dirty="0" smtClean="0">
                <a:latin typeface="Arial" panose="020B0604020202020204" pitchFamily="34" charset="0"/>
                <a:cs typeface="Arial" panose="020B0604020202020204" pitchFamily="34" charset="0"/>
              </a:rPr>
              <a:t>saying, but </a:t>
            </a:r>
            <a:r>
              <a:rPr lang="en-US" dirty="0">
                <a:latin typeface="Arial" panose="020B0604020202020204" pitchFamily="34" charset="0"/>
                <a:cs typeface="Arial" panose="020B0604020202020204" pitchFamily="34" charset="0"/>
              </a:rPr>
              <a:t>it’s important to let </a:t>
            </a:r>
            <a:r>
              <a:rPr lang="en-US" dirty="0" smtClean="0">
                <a:latin typeface="Arial" panose="020B0604020202020204" pitchFamily="34" charset="0"/>
                <a:cs typeface="Arial" panose="020B0604020202020204" pitchFamily="34" charset="0"/>
              </a:rPr>
              <a:t>them know </a:t>
            </a:r>
            <a:r>
              <a:rPr lang="en-US" dirty="0">
                <a:latin typeface="Arial" panose="020B0604020202020204" pitchFamily="34" charset="0"/>
                <a:cs typeface="Arial" panose="020B0604020202020204" pitchFamily="34" charset="0"/>
              </a:rPr>
              <a:t>that you’re listening to everything they’re </a:t>
            </a:r>
            <a:r>
              <a:rPr lang="en-US" dirty="0" smtClean="0">
                <a:latin typeface="Arial" panose="020B0604020202020204" pitchFamily="34" charset="0"/>
                <a:cs typeface="Arial" panose="020B0604020202020204" pitchFamily="34" charset="0"/>
              </a:rPr>
              <a:t>saying (and not saying).</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Try to </a:t>
            </a:r>
            <a:r>
              <a:rPr lang="en-US" dirty="0" smtClean="0">
                <a:latin typeface="Arial" panose="020B0604020202020204" pitchFamily="34" charset="0"/>
                <a:cs typeface="Arial" panose="020B0604020202020204" pitchFamily="34" charset="0"/>
              </a:rPr>
              <a:t>patiently reflect </a:t>
            </a:r>
            <a:r>
              <a:rPr lang="en-US" dirty="0">
                <a:latin typeface="Arial" panose="020B0604020202020204" pitchFamily="34" charset="0"/>
                <a:cs typeface="Arial" panose="020B0604020202020204" pitchFamily="34" charset="0"/>
              </a:rPr>
              <a:t>their words and emotions.</a:t>
            </a:r>
          </a:p>
          <a:p>
            <a:r>
              <a:rPr lang="en-US" dirty="0">
                <a:latin typeface="Arial" panose="020B0604020202020204" pitchFamily="34" charset="0"/>
                <a:cs typeface="Arial" panose="020B0604020202020204" pitchFamily="34" charset="0"/>
              </a:rPr>
              <a:t>Try to use “I feel” </a:t>
            </a:r>
            <a:r>
              <a:rPr lang="en-US" dirty="0" smtClean="0">
                <a:latin typeface="Arial" panose="020B0604020202020204" pitchFamily="34" charset="0"/>
                <a:cs typeface="Arial" panose="020B0604020202020204" pitchFamily="34" charset="0"/>
              </a:rPr>
              <a:t>statements (3-part statement).</a:t>
            </a:r>
            <a:endParaRPr lang="en-US" dirty="0">
              <a:latin typeface="Arial" panose="020B0604020202020204" pitchFamily="34" charset="0"/>
              <a:cs typeface="Arial" panose="020B0604020202020204" pitchFamily="34" charset="0"/>
            </a:endParaRPr>
          </a:p>
          <a:p>
            <a:pPr marL="914400" lvl="1" indent="-457200">
              <a:buFont typeface="+mj-lt"/>
              <a:buAutoNum type="arabicPeriod"/>
            </a:pPr>
            <a:r>
              <a:rPr lang="en-US" i="1" dirty="0">
                <a:latin typeface="Arial" panose="020B0604020202020204" pitchFamily="34" charset="0"/>
                <a:cs typeface="Arial" panose="020B0604020202020204" pitchFamily="34" charset="0"/>
              </a:rPr>
              <a:t>When </a:t>
            </a:r>
            <a:r>
              <a:rPr lang="en-US" i="1" dirty="0" smtClean="0">
                <a:latin typeface="Arial" panose="020B0604020202020204" pitchFamily="34" charset="0"/>
                <a:cs typeface="Arial" panose="020B0604020202020204" pitchFamily="34" charset="0"/>
              </a:rPr>
              <a:t>you… </a:t>
            </a:r>
          </a:p>
          <a:p>
            <a:pPr marL="914400" lvl="1" indent="-457200">
              <a:buFont typeface="+mj-lt"/>
              <a:buAutoNum type="arabicPeriod"/>
            </a:pPr>
            <a:r>
              <a:rPr lang="en-US" i="1" dirty="0" smtClean="0">
                <a:latin typeface="Arial" panose="020B0604020202020204" pitchFamily="34" charset="0"/>
                <a:cs typeface="Arial" panose="020B0604020202020204" pitchFamily="34" charset="0"/>
              </a:rPr>
              <a:t>I </a:t>
            </a:r>
            <a:r>
              <a:rPr lang="en-US" i="1" dirty="0">
                <a:latin typeface="Arial" panose="020B0604020202020204" pitchFamily="34" charset="0"/>
                <a:cs typeface="Arial" panose="020B0604020202020204" pitchFamily="34" charset="0"/>
              </a:rPr>
              <a:t>feel</a:t>
            </a:r>
            <a:r>
              <a:rPr lang="en-US" i="1" dirty="0" smtClean="0">
                <a:latin typeface="Arial" panose="020B0604020202020204" pitchFamily="34" charset="0"/>
                <a:cs typeface="Arial" panose="020B0604020202020204" pitchFamily="34" charset="0"/>
              </a:rPr>
              <a:t>… </a:t>
            </a:r>
          </a:p>
          <a:p>
            <a:pPr marL="914400" lvl="1" indent="-457200">
              <a:buFont typeface="+mj-lt"/>
              <a:buAutoNum type="arabicPeriod"/>
            </a:pPr>
            <a:r>
              <a:rPr lang="en-US" i="1" dirty="0" smtClean="0">
                <a:latin typeface="Arial" panose="020B0604020202020204" pitchFamily="34" charset="0"/>
                <a:cs typeface="Arial" panose="020B0604020202020204" pitchFamily="34" charset="0"/>
              </a:rPr>
              <a:t>Because… </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058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Healthy Communication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Treat the other person with respect</a:t>
            </a:r>
          </a:p>
          <a:p>
            <a:r>
              <a:rPr lang="en-US" dirty="0" smtClean="0">
                <a:latin typeface="Arial" panose="020B0604020202020204" pitchFamily="34" charset="0"/>
                <a:cs typeface="Arial" panose="020B0604020202020204" pitchFamily="34" charset="0"/>
              </a:rPr>
              <a:t>Listen until you “experience the other side”</a:t>
            </a:r>
          </a:p>
          <a:p>
            <a:pPr lvl="1"/>
            <a:r>
              <a:rPr lang="en-US" dirty="0" smtClean="0">
                <a:latin typeface="Arial" panose="020B0604020202020204" pitchFamily="34" charset="0"/>
                <a:cs typeface="Arial" panose="020B0604020202020204" pitchFamily="34" charset="0"/>
              </a:rPr>
              <a:t>Reflect content, feelings, and meanings</a:t>
            </a:r>
          </a:p>
          <a:p>
            <a:r>
              <a:rPr lang="en-US" dirty="0" smtClean="0">
                <a:latin typeface="Arial" panose="020B0604020202020204" pitchFamily="34" charset="0"/>
                <a:cs typeface="Arial" panose="020B0604020202020204" pitchFamily="34" charset="0"/>
              </a:rPr>
              <a:t>Briefly state your own views, needs, and feelings</a:t>
            </a:r>
          </a:p>
        </p:txBody>
      </p:sp>
    </p:spTree>
    <p:extLst>
      <p:ext uri="{BB962C8B-B14F-4D97-AF65-F5344CB8AC3E}">
        <p14:creationId xmlns:p14="http://schemas.microsoft.com/office/powerpoint/2010/main" val="63130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What (if anything) do you hope stayed the same about your spouse or significant other</a:t>
            </a:r>
            <a:r>
              <a:rPr lang="en-US" b="1" dirty="0" smtClean="0">
                <a:latin typeface="Arial" panose="020B0604020202020204" pitchFamily="34" charset="0"/>
                <a:cs typeface="Arial" panose="020B0604020202020204" pitchFamily="34" charset="0"/>
              </a:rPr>
              <a:t> while </a:t>
            </a:r>
            <a:r>
              <a:rPr lang="en-US" b="1" dirty="0">
                <a:latin typeface="Arial" panose="020B0604020202020204" pitchFamily="34" charset="0"/>
                <a:cs typeface="Arial" panose="020B0604020202020204" pitchFamily="34" charset="0"/>
              </a:rPr>
              <a:t>you were away? </a:t>
            </a:r>
          </a:p>
        </p:txBody>
      </p:sp>
      <p:sp>
        <p:nvSpPr>
          <p:cNvPr id="3" name="Content Placeholder 2"/>
          <p:cNvSpPr>
            <a:spLocks noGrp="1"/>
          </p:cNvSpPr>
          <p:nvPr>
            <p:ph idx="1"/>
          </p:nvPr>
        </p:nvSpPr>
        <p:spPr>
          <a:xfrm>
            <a:off x="838200" y="2037660"/>
            <a:ext cx="10515600" cy="4351338"/>
          </a:xfrm>
        </p:spPr>
        <p:txBody>
          <a:bodyPr>
            <a:normAutofit/>
          </a:bodyPr>
          <a:lstStyle/>
          <a:p>
            <a:pPr lvl="0"/>
            <a:r>
              <a:rPr lang="en-US" i="1" dirty="0"/>
              <a:t>Everything. I miss her so much.</a:t>
            </a:r>
            <a:endParaRPr lang="en-US" dirty="0"/>
          </a:p>
          <a:p>
            <a:pPr lvl="0" hangingPunct="0"/>
            <a:r>
              <a:rPr lang="en-US" i="1" dirty="0"/>
              <a:t>I hope he is just as funny, adventurous, </a:t>
            </a:r>
            <a:r>
              <a:rPr lang="en-US" i="1" dirty="0" smtClean="0"/>
              <a:t>and hardworking. I </a:t>
            </a:r>
            <a:r>
              <a:rPr lang="en-US" i="1" dirty="0"/>
              <a:t>hope he still wants to teach me things (more fishing!) and learn new things with me (how to take care of a house)!</a:t>
            </a:r>
            <a:endParaRPr lang="en-US" dirty="0"/>
          </a:p>
          <a:p>
            <a:pPr lvl="0" hangingPunct="0"/>
            <a:r>
              <a:rPr lang="en-US" i="1" dirty="0"/>
              <a:t>I hope he is still extremely goofy and fun. One of the things I will always love about him is his ability to make me happy and laugh. He has always brought out the best in me and has always pushed me to be the best person I can be. </a:t>
            </a:r>
            <a:endParaRPr lang="en-US" i="1" dirty="0" smtClean="0"/>
          </a:p>
          <a:p>
            <a:pPr lvl="0" hangingPunct="0"/>
            <a:r>
              <a:rPr lang="en-US" i="1" dirty="0" smtClean="0"/>
              <a:t>You’ve </a:t>
            </a:r>
            <a:r>
              <a:rPr lang="en-US" i="1" dirty="0"/>
              <a:t>been on a boat with cooks preparing all your meals, so I hope you still want to prepare some of our favorite dishes. </a:t>
            </a:r>
            <a:endParaRPr lang="en-US" dirty="0"/>
          </a:p>
        </p:txBody>
      </p:sp>
    </p:spTree>
    <p:extLst>
      <p:ext uri="{BB962C8B-B14F-4D97-AF65-F5344CB8AC3E}">
        <p14:creationId xmlns:p14="http://schemas.microsoft.com/office/powerpoint/2010/main" val="41990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7. </a:t>
            </a:r>
            <a:r>
              <a:rPr lang="en-US" b="1" dirty="0">
                <a:latin typeface="Arial" panose="020B0604020202020204" pitchFamily="34" charset="0"/>
                <a:cs typeface="Arial" panose="020B0604020202020204" pitchFamily="34" charset="0"/>
              </a:rPr>
              <a:t>Reintegration and Stabilization</a:t>
            </a: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You and </a:t>
            </a:r>
            <a:r>
              <a:rPr lang="en-US" dirty="0">
                <a:latin typeface="Arial" panose="020B0604020202020204" pitchFamily="34" charset="0"/>
                <a:cs typeface="Arial" panose="020B0604020202020204" pitchFamily="34" charset="0"/>
              </a:rPr>
              <a:t>your </a:t>
            </a:r>
            <a:r>
              <a:rPr lang="en-US" dirty="0" smtClean="0">
                <a:latin typeface="Arial" panose="020B0604020202020204" pitchFamily="34" charset="0"/>
                <a:cs typeface="Arial" panose="020B0604020202020204" pitchFamily="34" charset="0"/>
              </a:rPr>
              <a:t>spouse or significant other have </a:t>
            </a:r>
            <a:r>
              <a:rPr lang="en-US" dirty="0">
                <a:latin typeface="Arial" panose="020B0604020202020204" pitchFamily="34" charset="0"/>
                <a:cs typeface="Arial" panose="020B0604020202020204" pitchFamily="34" charset="0"/>
              </a:rPr>
              <a:t>hammered out the details of your </a:t>
            </a:r>
            <a:r>
              <a:rPr lang="en-US" dirty="0" smtClean="0">
                <a:latin typeface="Arial" panose="020B0604020202020204" pitchFamily="34" charset="0"/>
                <a:cs typeface="Arial" panose="020B0604020202020204" pitchFamily="34" charset="0"/>
              </a:rPr>
              <a:t>marriage or relationship. Spouses and significant others are </a:t>
            </a:r>
            <a:r>
              <a:rPr lang="en-US" dirty="0">
                <a:latin typeface="Arial" panose="020B0604020202020204" pitchFamily="34" charset="0"/>
                <a:cs typeface="Arial" panose="020B0604020202020204" pitchFamily="34" charset="0"/>
              </a:rPr>
              <a:t>used to having </a:t>
            </a:r>
            <a:r>
              <a:rPr lang="en-US" dirty="0" smtClean="0">
                <a:latin typeface="Arial" panose="020B0604020202020204" pitchFamily="34" charset="0"/>
                <a:cs typeface="Arial" panose="020B0604020202020204" pitchFamily="34" charset="0"/>
              </a:rPr>
              <a:t>you home </a:t>
            </a:r>
            <a:r>
              <a:rPr lang="en-US" dirty="0">
                <a:latin typeface="Arial" panose="020B0604020202020204" pitchFamily="34" charset="0"/>
                <a:cs typeface="Arial" panose="020B0604020202020204" pitchFamily="34" charset="0"/>
              </a:rPr>
              <a:t>and actually enjoy the fact that </a:t>
            </a:r>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still hog all the blankets in bed.</a:t>
            </a:r>
          </a:p>
          <a:p>
            <a:r>
              <a:rPr lang="en-US" dirty="0" smtClean="0">
                <a:latin typeface="Arial" panose="020B0604020202020204" pitchFamily="34" charset="0"/>
                <a:cs typeface="Arial" panose="020B0604020202020204" pitchFamily="34" charset="0"/>
              </a:rPr>
              <a:t>One day, your spouse or significant other glances </a:t>
            </a:r>
            <a:r>
              <a:rPr lang="en-US" dirty="0">
                <a:latin typeface="Arial" panose="020B0604020202020204" pitchFamily="34" charset="0"/>
                <a:cs typeface="Arial" panose="020B0604020202020204" pitchFamily="34" charset="0"/>
              </a:rPr>
              <a:t>at </a:t>
            </a:r>
            <a:r>
              <a:rPr lang="en-US" dirty="0" smtClean="0">
                <a:latin typeface="Arial" panose="020B0604020202020204" pitchFamily="34" charset="0"/>
                <a:cs typeface="Arial" panose="020B0604020202020204" pitchFamily="34" charset="0"/>
              </a:rPr>
              <a:t>you on </a:t>
            </a:r>
            <a:r>
              <a:rPr lang="en-US" dirty="0">
                <a:latin typeface="Arial" panose="020B0604020202020204" pitchFamily="34" charset="0"/>
                <a:cs typeface="Arial" panose="020B0604020202020204" pitchFamily="34" charset="0"/>
              </a:rPr>
              <a:t>the sofa, reading the paper, </a:t>
            </a:r>
            <a:r>
              <a:rPr lang="en-US" dirty="0" smtClean="0">
                <a:latin typeface="Arial" panose="020B0604020202020204" pitchFamily="34" charset="0"/>
                <a:cs typeface="Arial" panose="020B0604020202020204" pitchFamily="34" charset="0"/>
              </a:rPr>
              <a:t>watching TV, and </a:t>
            </a:r>
            <a:r>
              <a:rPr lang="en-US" dirty="0">
                <a:latin typeface="Arial" panose="020B0604020202020204" pitchFamily="34" charset="0"/>
                <a:cs typeface="Arial" panose="020B0604020202020204" pitchFamily="34" charset="0"/>
              </a:rPr>
              <a:t>suddenly all </a:t>
            </a: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can remember about the deployment was being in </a:t>
            </a:r>
            <a:r>
              <a:rPr lang="en-US" dirty="0" smtClean="0">
                <a:latin typeface="Arial" panose="020B0604020202020204" pitchFamily="34" charset="0"/>
                <a:cs typeface="Arial" panose="020B0604020202020204" pitchFamily="34" charset="0"/>
              </a:rPr>
              <a:t>your </a:t>
            </a:r>
            <a:r>
              <a:rPr lang="en-US" dirty="0">
                <a:latin typeface="Arial" panose="020B0604020202020204" pitchFamily="34" charset="0"/>
                <a:cs typeface="Arial" panose="020B0604020202020204" pitchFamily="34" charset="0"/>
              </a:rPr>
              <a:t>arms the day they </a:t>
            </a:r>
            <a:r>
              <a:rPr lang="en-US" dirty="0" smtClean="0">
                <a:latin typeface="Arial" panose="020B0604020202020204" pitchFamily="34" charset="0"/>
                <a:cs typeface="Arial" panose="020B0604020202020204" pitchFamily="34" charset="0"/>
              </a:rPr>
              <a:t>you left. </a:t>
            </a:r>
            <a:r>
              <a:rPr lang="en-US" dirty="0">
                <a:latin typeface="Arial" panose="020B0604020202020204" pitchFamily="34" charset="0"/>
                <a:cs typeface="Arial" panose="020B0604020202020204" pitchFamily="34" charset="0"/>
              </a:rPr>
              <a:t>It feels like it was </a:t>
            </a:r>
            <a:r>
              <a:rPr lang="en-US" dirty="0" smtClean="0">
                <a:latin typeface="Arial" panose="020B0604020202020204" pitchFamily="34" charset="0"/>
                <a:cs typeface="Arial" panose="020B0604020202020204" pitchFamily="34" charset="0"/>
              </a:rPr>
              <a:t>yesterday!</a:t>
            </a: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191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Things to Watch </a:t>
            </a:r>
            <a:r>
              <a:rPr lang="en-US" b="1" dirty="0">
                <a:latin typeface="Arial" panose="020B0604020202020204" pitchFamily="34" charset="0"/>
                <a:cs typeface="Arial" panose="020B0604020202020204" pitchFamily="34" charset="0"/>
              </a:rPr>
              <a:t>O</a:t>
            </a:r>
            <a:r>
              <a:rPr lang="en-US" b="1" dirty="0" smtClean="0">
                <a:latin typeface="Arial" panose="020B0604020202020204" pitchFamily="34" charset="0"/>
                <a:cs typeface="Arial" panose="020B0604020202020204" pitchFamily="34" charset="0"/>
              </a:rPr>
              <a:t>ut </a:t>
            </a:r>
            <a:r>
              <a:rPr lang="en-US" b="1" dirty="0">
                <a:latin typeface="Arial" panose="020B0604020202020204" pitchFamily="34" charset="0"/>
                <a:cs typeface="Arial" panose="020B0604020202020204" pitchFamily="34" charset="0"/>
              </a:rPr>
              <a:t>F</a:t>
            </a:r>
            <a:r>
              <a:rPr lang="en-US" b="1" dirty="0" smtClean="0">
                <a:latin typeface="Arial" panose="020B0604020202020204" pitchFamily="34" charset="0"/>
                <a:cs typeface="Arial" panose="020B0604020202020204" pitchFamily="34" charset="0"/>
              </a:rPr>
              <a:t>or</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Money </a:t>
            </a:r>
            <a:r>
              <a:rPr lang="en-US" dirty="0" smtClean="0">
                <a:latin typeface="Arial" panose="020B0604020202020204" pitchFamily="34" charset="0"/>
                <a:cs typeface="Arial" panose="020B0604020202020204" pitchFamily="34" charset="0"/>
              </a:rPr>
              <a:t>problems (major purchases, debt)</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Making any major decisions (give it some time)</a:t>
            </a:r>
          </a:p>
          <a:p>
            <a:r>
              <a:rPr lang="en-US" dirty="0" smtClean="0">
                <a:latin typeface="Arial" panose="020B0604020202020204" pitchFamily="34" charset="0"/>
                <a:cs typeface="Arial" panose="020B0604020202020204" pitchFamily="34" charset="0"/>
              </a:rPr>
              <a:t>Vehicles </a:t>
            </a:r>
            <a:r>
              <a:rPr lang="en-US" dirty="0">
                <a:latin typeface="Arial" panose="020B0604020202020204" pitchFamily="34" charset="0"/>
                <a:cs typeface="Arial" panose="020B0604020202020204" pitchFamily="34" charset="0"/>
              </a:rPr>
              <a:t>and </a:t>
            </a:r>
            <a:r>
              <a:rPr lang="en-US" dirty="0" smtClean="0">
                <a:latin typeface="Arial" panose="020B0604020202020204" pitchFamily="34" charset="0"/>
                <a:cs typeface="Arial" panose="020B0604020202020204" pitchFamily="34" charset="0"/>
              </a:rPr>
              <a:t>traffic</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Excessive alcohol use</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Boredom and </a:t>
            </a:r>
            <a:r>
              <a:rPr lang="en-US" dirty="0">
                <a:latin typeface="Arial" panose="020B0604020202020204" pitchFamily="34" charset="0"/>
                <a:cs typeface="Arial" panose="020B0604020202020204" pitchFamily="34" charset="0"/>
              </a:rPr>
              <a:t>lack of excitement</a:t>
            </a:r>
          </a:p>
          <a:p>
            <a:r>
              <a:rPr lang="en-US" dirty="0" smtClean="0">
                <a:latin typeface="Arial" panose="020B0604020202020204" pitchFamily="34" charset="0"/>
                <a:cs typeface="Arial" panose="020B0604020202020204" pitchFamily="34" charset="0"/>
              </a:rPr>
              <a:t>Being </a:t>
            </a:r>
            <a:r>
              <a:rPr lang="en-US" dirty="0">
                <a:latin typeface="Arial" panose="020B0604020202020204" pitchFamily="34" charset="0"/>
                <a:cs typeface="Arial" panose="020B0604020202020204" pitchFamily="34" charset="0"/>
              </a:rPr>
              <a:t>separated from </a:t>
            </a:r>
            <a:r>
              <a:rPr lang="en-US" dirty="0" smtClean="0">
                <a:latin typeface="Arial" panose="020B0604020202020204" pitchFamily="34" charset="0"/>
                <a:cs typeface="Arial" panose="020B0604020202020204" pitchFamily="34" charset="0"/>
              </a:rPr>
              <a:t>Coast Guard </a:t>
            </a:r>
            <a:r>
              <a:rPr lang="en-US" dirty="0">
                <a:latin typeface="Arial" panose="020B0604020202020204" pitchFamily="34" charset="0"/>
                <a:cs typeface="Arial" panose="020B0604020202020204" pitchFamily="34" charset="0"/>
              </a:rPr>
              <a:t>buddies and </a:t>
            </a:r>
            <a:r>
              <a:rPr lang="en-US" dirty="0" smtClean="0">
                <a:latin typeface="Arial" panose="020B0604020202020204" pitchFamily="34" charset="0"/>
                <a:cs typeface="Arial" panose="020B0604020202020204" pitchFamily="34" charset="0"/>
              </a:rPr>
              <a:t>leaders</a:t>
            </a:r>
          </a:p>
          <a:p>
            <a:r>
              <a:rPr lang="en-US" dirty="0" smtClean="0">
                <a:latin typeface="Arial" panose="020B0604020202020204" pitchFamily="34" charset="0"/>
                <a:cs typeface="Arial" panose="020B0604020202020204" pitchFamily="34" charset="0"/>
              </a:rPr>
              <a:t>Consider your spouse’s, significant other’s, and children’s needs before returning to your own schedule, hobbies, etc.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748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Resources</a:t>
            </a:r>
            <a:endParaRPr lang="en-US" b="1"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1116565" y="1689519"/>
            <a:ext cx="8946541" cy="4195481"/>
          </a:xfrm>
        </p:spPr>
        <p:txBody>
          <a:bodyPr/>
          <a:lstStyle/>
          <a:p>
            <a:pPr marL="0" indent="0">
              <a:buNone/>
            </a:pPr>
            <a:r>
              <a:rPr lang="en-US" b="1" dirty="0" smtClean="0">
                <a:latin typeface="Arial" panose="020B0604020202020204" pitchFamily="34" charset="0"/>
                <a:cs typeface="Arial" panose="020B0604020202020204" pitchFamily="34" charset="0"/>
              </a:rPr>
              <a:t>USCG HSWL App</a:t>
            </a:r>
          </a:p>
          <a:p>
            <a:r>
              <a:rPr lang="en-US" dirty="0" smtClean="0">
                <a:latin typeface="Arial" panose="020B0604020202020204" pitchFamily="34" charset="0"/>
                <a:cs typeface="Arial" panose="020B0604020202020204" pitchFamily="34" charset="0"/>
              </a:rPr>
              <a:t>Work-life</a:t>
            </a:r>
          </a:p>
          <a:p>
            <a:r>
              <a:rPr lang="en-US" dirty="0" smtClean="0">
                <a:latin typeface="Arial" panose="020B0604020202020204" pitchFamily="34" charset="0"/>
                <a:cs typeface="Arial" panose="020B0604020202020204" pitchFamily="34" charset="0"/>
              </a:rPr>
              <a:t>CG Support </a:t>
            </a:r>
          </a:p>
          <a:p>
            <a:r>
              <a:rPr lang="en-US" dirty="0" smtClean="0">
                <a:latin typeface="Arial" panose="020B0604020202020204" pitchFamily="34" charset="0"/>
                <a:cs typeface="Arial" panose="020B0604020202020204" pitchFamily="34" charset="0"/>
              </a:rPr>
              <a:t>Medical services</a:t>
            </a:r>
          </a:p>
          <a:p>
            <a:r>
              <a:rPr lang="en-US" dirty="0" smtClean="0">
                <a:latin typeface="Arial" panose="020B0604020202020204" pitchFamily="34" charset="0"/>
                <a:cs typeface="Arial" panose="020B0604020202020204" pitchFamily="34" charset="0"/>
              </a:rPr>
              <a:t>Chaplain services</a:t>
            </a:r>
          </a:p>
          <a:p>
            <a:r>
              <a:rPr lang="en-US" dirty="0" smtClean="0">
                <a:latin typeface="Arial" panose="020B0604020202020204" pitchFamily="34" charset="0"/>
                <a:cs typeface="Arial" panose="020B0604020202020204" pitchFamily="34" charset="0"/>
              </a:rPr>
              <a:t>Housing</a:t>
            </a:r>
          </a:p>
          <a:p>
            <a:r>
              <a:rPr lang="en-US" dirty="0" smtClean="0">
                <a:latin typeface="Arial" panose="020B0604020202020204" pitchFamily="34" charset="0"/>
                <a:cs typeface="Arial" panose="020B0604020202020204" pitchFamily="34" charset="0"/>
              </a:rPr>
              <a:t>Legal assistance</a:t>
            </a:r>
          </a:p>
          <a:p>
            <a:r>
              <a:rPr lang="en-US" dirty="0" smtClean="0">
                <a:latin typeface="Arial" panose="020B0604020202020204" pitchFamily="34" charset="0"/>
                <a:cs typeface="Arial" panose="020B0604020202020204" pitchFamily="34" charset="0"/>
              </a:rPr>
              <a:t>MWR</a:t>
            </a:r>
          </a:p>
        </p:txBody>
      </p:sp>
      <p:pic>
        <p:nvPicPr>
          <p:cNvPr id="5" name="Content Placeholder 7" descr="iPhone Screenshot 2"/>
          <p:cNvPicPr>
            <a:picLocks/>
          </p:cNvPicPr>
          <p:nvPr/>
        </p:nvPicPr>
        <p:blipFill>
          <a:blip r:embed="rId3" cstate="print"/>
          <a:srcRect/>
          <a:stretch>
            <a:fillRect/>
          </a:stretch>
        </p:blipFill>
        <p:spPr>
          <a:xfrm>
            <a:off x="7540487" y="618716"/>
            <a:ext cx="3127513" cy="5346762"/>
          </a:xfrm>
          <a:prstGeom prst="rect">
            <a:avLst/>
          </a:prstGeom>
        </p:spPr>
      </p:pic>
    </p:spTree>
    <p:extLst>
      <p:ext uri="{BB962C8B-B14F-4D97-AF65-F5344CB8AC3E}">
        <p14:creationId xmlns:p14="http://schemas.microsoft.com/office/powerpoint/2010/main" val="2643290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What concerns you most about your spouse or significant other coming home?</a:t>
            </a:r>
          </a:p>
        </p:txBody>
      </p:sp>
      <p:sp>
        <p:nvSpPr>
          <p:cNvPr id="3" name="Content Placeholder 2"/>
          <p:cNvSpPr>
            <a:spLocks noGrp="1"/>
          </p:cNvSpPr>
          <p:nvPr>
            <p:ph idx="1"/>
          </p:nvPr>
        </p:nvSpPr>
        <p:spPr/>
        <p:txBody>
          <a:bodyPr>
            <a:normAutofit/>
          </a:bodyPr>
          <a:lstStyle/>
          <a:p>
            <a:pPr lvl="0"/>
            <a:r>
              <a:rPr lang="en-US" i="1" dirty="0"/>
              <a:t>The re-acclimation period. Getting back into the swing of things. Participating in social events. Getting out of the house.</a:t>
            </a:r>
            <a:endParaRPr lang="en-US" dirty="0"/>
          </a:p>
          <a:p>
            <a:pPr lvl="0"/>
            <a:r>
              <a:rPr lang="en-US" i="1" dirty="0"/>
              <a:t>I’m concerned we won’t have ENOUGH time together to make up for the time he’s been gone. I want infinite time to catch up.</a:t>
            </a:r>
            <a:endParaRPr lang="en-US" dirty="0"/>
          </a:p>
          <a:p>
            <a:pPr lvl="0"/>
            <a:r>
              <a:rPr lang="en-US" i="1" dirty="0"/>
              <a:t>The thing I worry about most is him coming back and me not recognizing him anymore. </a:t>
            </a:r>
            <a:r>
              <a:rPr lang="en-US" i="1" dirty="0" smtClean="0"/>
              <a:t>He </a:t>
            </a:r>
            <a:r>
              <a:rPr lang="en-US" i="1" dirty="0"/>
              <a:t>is discovering himself in ways I will never truly understand. </a:t>
            </a:r>
            <a:endParaRPr lang="en-US" dirty="0"/>
          </a:p>
          <a:p>
            <a:pPr lvl="0"/>
            <a:r>
              <a:rPr lang="en-US" i="1" dirty="0"/>
              <a:t>Not getting much stand down after their </a:t>
            </a:r>
            <a:r>
              <a:rPr lang="en-US" i="1" dirty="0" smtClean="0"/>
              <a:t>patrol, especially </a:t>
            </a:r>
            <a:r>
              <a:rPr lang="en-US" i="1" dirty="0"/>
              <a:t>with the boat being gone so much in dry dock. </a:t>
            </a:r>
            <a:endParaRPr lang="en-US" dirty="0"/>
          </a:p>
        </p:txBody>
      </p:sp>
    </p:spTree>
    <p:extLst>
      <p:ext uri="{BB962C8B-B14F-4D97-AF65-F5344CB8AC3E}">
        <p14:creationId xmlns:p14="http://schemas.microsoft.com/office/powerpoint/2010/main" val="196143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panose="020B0604020202020204" pitchFamily="34" charset="0"/>
                <a:cs typeface="Arial" panose="020B0604020202020204" pitchFamily="34" charset="0"/>
              </a:rPr>
              <a:t>7 Emotional Cycles of Deployment</a:t>
            </a:r>
            <a:endParaRPr lang="en-US" sz="4800" b="1" dirty="0">
              <a:latin typeface="Arial" panose="020B0604020202020204" pitchFamily="34" charset="0"/>
              <a:cs typeface="Arial" panose="020B0604020202020204" pitchFamily="34" charset="0"/>
            </a:endParaRPr>
          </a:p>
        </p:txBody>
      </p:sp>
      <p:grpSp>
        <p:nvGrpSpPr>
          <p:cNvPr id="4" name="Group 3"/>
          <p:cNvGrpSpPr/>
          <p:nvPr/>
        </p:nvGrpSpPr>
        <p:grpSpPr>
          <a:xfrm>
            <a:off x="1992490" y="1815549"/>
            <a:ext cx="8180078" cy="4295930"/>
            <a:chOff x="2416998" y="2247277"/>
            <a:chExt cx="7358003" cy="3864201"/>
          </a:xfrm>
        </p:grpSpPr>
        <p:sp>
          <p:nvSpPr>
            <p:cNvPr id="5" name="Text Box 6"/>
            <p:cNvSpPr txBox="1">
              <a:spLocks noChangeArrowheads="1"/>
            </p:cNvSpPr>
            <p:nvPr/>
          </p:nvSpPr>
          <p:spPr bwMode="auto">
            <a:xfrm>
              <a:off x="2851917" y="4570327"/>
              <a:ext cx="5910947" cy="230832"/>
            </a:xfrm>
            <a:prstGeom prst="rect">
              <a:avLst/>
            </a:prstGeom>
            <a:noFill/>
            <a:ln w="9525">
              <a:noFill/>
              <a:miter lim="800000"/>
              <a:headEnd/>
              <a:tailEnd/>
            </a:ln>
          </p:spPr>
          <p:txBody>
            <a:bodyPr>
              <a:spAutoFit/>
            </a:bodyPr>
            <a:lstStyle/>
            <a:p>
              <a:pPr>
                <a:spcBef>
                  <a:spcPct val="50000"/>
                </a:spcBef>
              </a:pPr>
              <a:endParaRPr lang="en-US" altLang="en-US" sz="900">
                <a:latin typeface="Arial" panose="020B0604020202020204" pitchFamily="34" charset="0"/>
                <a:ea typeface="ＭＳ Ｐゴシック" pitchFamily="34" charset="-128"/>
                <a:cs typeface="Arial" panose="020B0604020202020204" pitchFamily="34" charset="0"/>
              </a:endParaRPr>
            </a:p>
          </p:txBody>
        </p:sp>
        <p:grpSp>
          <p:nvGrpSpPr>
            <p:cNvPr id="6" name="Group 2063"/>
            <p:cNvGrpSpPr>
              <a:grpSpLocks/>
            </p:cNvGrpSpPr>
            <p:nvPr/>
          </p:nvGrpSpPr>
          <p:grpSpPr bwMode="auto">
            <a:xfrm rot="2351385">
              <a:off x="5060402" y="3271218"/>
              <a:ext cx="1842210" cy="1874687"/>
              <a:chOff x="2051" y="1486"/>
              <a:chExt cx="2213" cy="2212"/>
            </a:xfrm>
          </p:grpSpPr>
          <p:sp>
            <p:nvSpPr>
              <p:cNvPr id="7" name="AutoShape 2064"/>
              <p:cNvSpPr>
                <a:spLocks noChangeArrowheads="1"/>
              </p:cNvSpPr>
              <p:nvPr/>
            </p:nvSpPr>
            <p:spPr bwMode="auto">
              <a:xfrm rot="-8986392">
                <a:off x="2064" y="1487"/>
                <a:ext cx="2189" cy="22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67 h 21600"/>
                  <a:gd name="T20" fmla="*/ 18433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67" y="9957"/>
                    </a:moveTo>
                    <a:cubicBezTo>
                      <a:pt x="19830" y="5053"/>
                      <a:pt x="15722" y="1295"/>
                      <a:pt x="10800" y="1295"/>
                    </a:cubicBezTo>
                    <a:cubicBezTo>
                      <a:pt x="10784" y="1294"/>
                      <a:pt x="10769" y="1295"/>
                      <a:pt x="10754" y="1295"/>
                    </a:cubicBezTo>
                    <a:lnTo>
                      <a:pt x="10747" y="0"/>
                    </a:lnTo>
                    <a:cubicBezTo>
                      <a:pt x="10765" y="0"/>
                      <a:pt x="10782" y="-1"/>
                      <a:pt x="10800" y="0"/>
                    </a:cubicBezTo>
                    <a:cubicBezTo>
                      <a:pt x="16393" y="0"/>
                      <a:pt x="21061" y="4270"/>
                      <a:pt x="21557" y="9842"/>
                    </a:cubicBezTo>
                    <a:lnTo>
                      <a:pt x="24246" y="9602"/>
                    </a:lnTo>
                    <a:lnTo>
                      <a:pt x="21209" y="13233"/>
                    </a:lnTo>
                    <a:lnTo>
                      <a:pt x="17578" y="10196"/>
                    </a:lnTo>
                    <a:lnTo>
                      <a:pt x="20267" y="9957"/>
                    </a:lnTo>
                    <a:close/>
                  </a:path>
                </a:pathLst>
              </a:custGeom>
              <a:solidFill>
                <a:schemeClr val="accent1"/>
              </a:solidFill>
              <a:ln w="9525">
                <a:solidFill>
                  <a:schemeClr val="tx1"/>
                </a:solidFill>
                <a:miter lim="800000"/>
                <a:headEnd/>
                <a:tailEnd/>
              </a:ln>
            </p:spPr>
            <p:txBody>
              <a:bodyPr vert="eaVert" wrap="none" anchor="ctr"/>
              <a:lstStyle/>
              <a:p>
                <a:pPr fontAlgn="auto">
                  <a:spcBef>
                    <a:spcPts val="0"/>
                  </a:spcBef>
                  <a:spcAft>
                    <a:spcPts val="0"/>
                  </a:spcAft>
                  <a:defRPr/>
                </a:pPr>
                <a:endParaRPr lang="en-US" sz="1350">
                  <a:latin typeface="Arial" panose="020B0604020202020204" pitchFamily="34" charset="0"/>
                  <a:cs typeface="Arial" panose="020B0604020202020204" pitchFamily="34" charset="0"/>
                </a:endParaRPr>
              </a:p>
            </p:txBody>
          </p:sp>
          <p:sp>
            <p:nvSpPr>
              <p:cNvPr id="8" name="AutoShape 2065"/>
              <p:cNvSpPr>
                <a:spLocks noChangeArrowheads="1"/>
              </p:cNvSpPr>
              <p:nvPr/>
            </p:nvSpPr>
            <p:spPr bwMode="auto">
              <a:xfrm rot="-922249">
                <a:off x="2048" y="1484"/>
                <a:ext cx="2189" cy="22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67 h 21600"/>
                  <a:gd name="T20" fmla="*/ 18433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67" y="9957"/>
                    </a:moveTo>
                    <a:cubicBezTo>
                      <a:pt x="19830" y="5053"/>
                      <a:pt x="15722" y="1295"/>
                      <a:pt x="10800" y="1295"/>
                    </a:cubicBezTo>
                    <a:cubicBezTo>
                      <a:pt x="9587" y="1294"/>
                      <a:pt x="8385" y="1527"/>
                      <a:pt x="7260" y="1978"/>
                    </a:cubicBezTo>
                    <a:lnTo>
                      <a:pt x="6777" y="776"/>
                    </a:lnTo>
                    <a:cubicBezTo>
                      <a:pt x="8056" y="263"/>
                      <a:pt x="9421" y="-1"/>
                      <a:pt x="10800" y="0"/>
                    </a:cubicBezTo>
                    <a:cubicBezTo>
                      <a:pt x="16393" y="0"/>
                      <a:pt x="21061" y="4270"/>
                      <a:pt x="21557" y="9842"/>
                    </a:cubicBezTo>
                    <a:lnTo>
                      <a:pt x="24246" y="9602"/>
                    </a:lnTo>
                    <a:lnTo>
                      <a:pt x="21209" y="13233"/>
                    </a:lnTo>
                    <a:lnTo>
                      <a:pt x="17578" y="10196"/>
                    </a:lnTo>
                    <a:lnTo>
                      <a:pt x="20267" y="9957"/>
                    </a:lnTo>
                    <a:close/>
                  </a:path>
                </a:pathLst>
              </a:custGeom>
              <a:solidFill>
                <a:schemeClr val="accent1"/>
              </a:solidFill>
              <a:ln w="9525">
                <a:solidFill>
                  <a:schemeClr val="tx1"/>
                </a:solidFill>
                <a:miter lim="800000"/>
                <a:headEnd/>
                <a:tailEnd/>
              </a:ln>
            </p:spPr>
            <p:txBody>
              <a:bodyPr wrap="none" anchor="ctr"/>
              <a:lstStyle/>
              <a:p>
                <a:pPr fontAlgn="auto">
                  <a:spcBef>
                    <a:spcPts val="0"/>
                  </a:spcBef>
                  <a:spcAft>
                    <a:spcPts val="0"/>
                  </a:spcAft>
                  <a:defRPr/>
                </a:pPr>
                <a:endParaRPr lang="en-US" sz="1350">
                  <a:latin typeface="Arial" panose="020B0604020202020204" pitchFamily="34" charset="0"/>
                  <a:cs typeface="Arial" panose="020B0604020202020204" pitchFamily="34" charset="0"/>
                </a:endParaRPr>
              </a:p>
            </p:txBody>
          </p:sp>
          <p:sp>
            <p:nvSpPr>
              <p:cNvPr id="9" name="AutoShape 2066"/>
              <p:cNvSpPr>
                <a:spLocks noChangeArrowheads="1"/>
              </p:cNvSpPr>
              <p:nvPr/>
            </p:nvSpPr>
            <p:spPr bwMode="auto">
              <a:xfrm rot="6123710">
                <a:off x="2065" y="1487"/>
                <a:ext cx="2189" cy="22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67 h 21600"/>
                  <a:gd name="T20" fmla="*/ 18433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267" y="9957"/>
                    </a:moveTo>
                    <a:cubicBezTo>
                      <a:pt x="19830" y="5053"/>
                      <a:pt x="15722" y="1295"/>
                      <a:pt x="10800" y="1295"/>
                    </a:cubicBezTo>
                    <a:cubicBezTo>
                      <a:pt x="10471" y="1294"/>
                      <a:pt x="10142" y="1312"/>
                      <a:pt x="9815" y="1346"/>
                    </a:cubicBezTo>
                    <a:lnTo>
                      <a:pt x="9681" y="58"/>
                    </a:lnTo>
                    <a:cubicBezTo>
                      <a:pt x="10052" y="19"/>
                      <a:pt x="10426" y="-1"/>
                      <a:pt x="10800" y="0"/>
                    </a:cubicBezTo>
                    <a:cubicBezTo>
                      <a:pt x="16393" y="0"/>
                      <a:pt x="21061" y="4270"/>
                      <a:pt x="21557" y="9842"/>
                    </a:cubicBezTo>
                    <a:lnTo>
                      <a:pt x="24246" y="9602"/>
                    </a:lnTo>
                    <a:lnTo>
                      <a:pt x="21209" y="13233"/>
                    </a:lnTo>
                    <a:lnTo>
                      <a:pt x="17578" y="10196"/>
                    </a:lnTo>
                    <a:lnTo>
                      <a:pt x="20267" y="9957"/>
                    </a:lnTo>
                    <a:close/>
                  </a:path>
                </a:pathLst>
              </a:custGeom>
              <a:solidFill>
                <a:schemeClr val="accent1"/>
              </a:solidFill>
              <a:ln w="9525">
                <a:solidFill>
                  <a:schemeClr val="tx1"/>
                </a:solidFill>
                <a:miter lim="800000"/>
                <a:headEnd/>
                <a:tailEnd/>
              </a:ln>
            </p:spPr>
            <p:txBody>
              <a:bodyPr rot="10800000" wrap="none" anchor="ctr"/>
              <a:lstStyle/>
              <a:p>
                <a:pPr fontAlgn="auto">
                  <a:spcBef>
                    <a:spcPts val="0"/>
                  </a:spcBef>
                  <a:spcAft>
                    <a:spcPts val="0"/>
                  </a:spcAft>
                  <a:defRPr/>
                </a:pPr>
                <a:endParaRPr lang="en-US" sz="1350">
                  <a:latin typeface="Arial" panose="020B0604020202020204" pitchFamily="34" charset="0"/>
                  <a:cs typeface="Arial" panose="020B0604020202020204" pitchFamily="34" charset="0"/>
                </a:endParaRPr>
              </a:p>
            </p:txBody>
          </p:sp>
        </p:grpSp>
        <p:sp>
          <p:nvSpPr>
            <p:cNvPr id="10" name="Text Box 2069"/>
            <p:cNvSpPr txBox="1">
              <a:spLocks noChangeArrowheads="1"/>
            </p:cNvSpPr>
            <p:nvPr/>
          </p:nvSpPr>
          <p:spPr bwMode="auto">
            <a:xfrm>
              <a:off x="2416998" y="4210168"/>
              <a:ext cx="2403352" cy="369332"/>
            </a:xfrm>
            <a:prstGeom prst="rect">
              <a:avLst/>
            </a:prstGeom>
            <a:noFill/>
            <a:ln w="9525">
              <a:noFill/>
              <a:miter lim="800000"/>
              <a:headEnd/>
              <a:tailEnd/>
            </a:ln>
          </p:spPr>
          <p:txBody>
            <a:bodyPr>
              <a:spAutoFit/>
            </a:bodyPr>
            <a:lstStyle/>
            <a:p>
              <a:pPr algn="ctr"/>
              <a:r>
                <a:rPr lang="en-US" altLang="en-US" sz="2000" b="1" dirty="0">
                  <a:solidFill>
                    <a:srgbClr val="33CC33"/>
                  </a:solidFill>
                  <a:latin typeface="Arial" panose="020B0604020202020204" pitchFamily="34" charset="0"/>
                  <a:ea typeface="ＭＳ Ｐゴシック" pitchFamily="34" charset="-128"/>
                  <a:cs typeface="Arial" panose="020B0604020202020204" pitchFamily="34" charset="0"/>
                </a:rPr>
                <a:t>Post-deployment</a:t>
              </a:r>
            </a:p>
          </p:txBody>
        </p:sp>
        <p:sp>
          <p:nvSpPr>
            <p:cNvPr id="11" name="Text Box 2070"/>
            <p:cNvSpPr txBox="1">
              <a:spLocks noChangeArrowheads="1"/>
            </p:cNvSpPr>
            <p:nvPr/>
          </p:nvSpPr>
          <p:spPr bwMode="auto">
            <a:xfrm>
              <a:off x="6306461" y="2676109"/>
              <a:ext cx="2793085" cy="369332"/>
            </a:xfrm>
            <a:prstGeom prst="rect">
              <a:avLst/>
            </a:prstGeom>
            <a:noFill/>
            <a:ln w="9525">
              <a:noFill/>
              <a:miter lim="800000"/>
              <a:headEnd/>
              <a:tailEnd/>
            </a:ln>
          </p:spPr>
          <p:txBody>
            <a:bodyPr>
              <a:spAutoFit/>
            </a:bodyPr>
            <a:lstStyle/>
            <a:p>
              <a:pPr algn="ctr"/>
              <a:r>
                <a:rPr lang="en-US" altLang="en-US" sz="2000" b="1" dirty="0">
                  <a:latin typeface="Arial" panose="020B0604020202020204" pitchFamily="34" charset="0"/>
                  <a:ea typeface="ＭＳ Ｐゴシック" pitchFamily="34" charset="-128"/>
                  <a:cs typeface="Arial" panose="020B0604020202020204" pitchFamily="34" charset="0"/>
                </a:rPr>
                <a:t>1. Anticipation of Loss</a:t>
              </a:r>
            </a:p>
          </p:txBody>
        </p:sp>
        <p:sp>
          <p:nvSpPr>
            <p:cNvPr id="12" name="Text Box 2071"/>
            <p:cNvSpPr txBox="1">
              <a:spLocks noChangeArrowheads="1"/>
            </p:cNvSpPr>
            <p:nvPr/>
          </p:nvSpPr>
          <p:spPr bwMode="auto">
            <a:xfrm>
              <a:off x="6878949" y="3288616"/>
              <a:ext cx="2468307" cy="646331"/>
            </a:xfrm>
            <a:prstGeom prst="rect">
              <a:avLst/>
            </a:prstGeom>
            <a:noFill/>
            <a:ln w="9525">
              <a:noFill/>
              <a:miter lim="800000"/>
              <a:headEnd/>
              <a:tailEnd/>
            </a:ln>
          </p:spPr>
          <p:txBody>
            <a:bodyPr>
              <a:spAutoFit/>
            </a:bodyPr>
            <a:lstStyle/>
            <a:p>
              <a:pPr algn="ctr"/>
              <a:r>
                <a:rPr lang="en-US" altLang="en-US" sz="2000" b="1" dirty="0">
                  <a:latin typeface="Arial" panose="020B0604020202020204" pitchFamily="34" charset="0"/>
                  <a:ea typeface="ＭＳ Ｐゴシック" pitchFamily="34" charset="-128"/>
                  <a:cs typeface="Arial" panose="020B0604020202020204" pitchFamily="34" charset="0"/>
                </a:rPr>
                <a:t>2. Detachment  &amp; </a:t>
              </a:r>
              <a:r>
                <a:rPr lang="en-US" altLang="en-US" sz="2000" b="1" dirty="0" smtClean="0">
                  <a:latin typeface="Arial" panose="020B0604020202020204" pitchFamily="34" charset="0"/>
                  <a:ea typeface="ＭＳ Ｐゴシック" pitchFamily="34" charset="-128"/>
                  <a:cs typeface="Arial" panose="020B0604020202020204" pitchFamily="34" charset="0"/>
                </a:rPr>
                <a:t>Withdrawal</a:t>
              </a:r>
              <a:endParaRPr lang="en-US" altLang="en-US" sz="2000" b="1" dirty="0">
                <a:latin typeface="Arial" panose="020B0604020202020204" pitchFamily="34" charset="0"/>
                <a:ea typeface="ＭＳ Ｐゴシック" pitchFamily="34" charset="-128"/>
                <a:cs typeface="Arial" panose="020B0604020202020204" pitchFamily="34" charset="0"/>
              </a:endParaRPr>
            </a:p>
          </p:txBody>
        </p:sp>
        <p:sp>
          <p:nvSpPr>
            <p:cNvPr id="13" name="Rectangle 2072"/>
            <p:cNvSpPr>
              <a:spLocks noChangeArrowheads="1"/>
            </p:cNvSpPr>
            <p:nvPr/>
          </p:nvSpPr>
          <p:spPr bwMode="auto">
            <a:xfrm>
              <a:off x="6944110" y="4815592"/>
              <a:ext cx="2533263" cy="636745"/>
            </a:xfrm>
            <a:prstGeom prst="rect">
              <a:avLst/>
            </a:prstGeom>
            <a:noFill/>
            <a:ln w="9525">
              <a:noFill/>
              <a:miter lim="800000"/>
              <a:headEnd/>
              <a:tailEnd/>
            </a:ln>
          </p:spPr>
          <p:txBody>
            <a:bodyPr>
              <a:spAutoFit/>
            </a:bodyPr>
            <a:lstStyle/>
            <a:p>
              <a:pPr algn="ctr"/>
              <a:r>
                <a:rPr lang="en-US" altLang="en-US" sz="2000" b="1" dirty="0">
                  <a:latin typeface="Arial" panose="020B0604020202020204" pitchFamily="34" charset="0"/>
                  <a:ea typeface="ＭＳ Ｐゴシック" pitchFamily="34" charset="-128"/>
                  <a:cs typeface="Arial" panose="020B0604020202020204" pitchFamily="34" charset="0"/>
                </a:rPr>
                <a:t>3. Emotional </a:t>
              </a:r>
            </a:p>
            <a:p>
              <a:pPr algn="ctr"/>
              <a:r>
                <a:rPr lang="en-US" altLang="en-US" sz="2000" b="1" dirty="0">
                  <a:latin typeface="Arial" panose="020B0604020202020204" pitchFamily="34" charset="0"/>
                  <a:ea typeface="ＭＳ Ｐゴシック" pitchFamily="34" charset="-128"/>
                  <a:cs typeface="Arial" panose="020B0604020202020204" pitchFamily="34" charset="0"/>
                </a:rPr>
                <a:t>Disorganization</a:t>
              </a:r>
            </a:p>
          </p:txBody>
        </p:sp>
        <p:sp>
          <p:nvSpPr>
            <p:cNvPr id="14" name="Rectangle 2073"/>
            <p:cNvSpPr>
              <a:spLocks noChangeArrowheads="1"/>
            </p:cNvSpPr>
            <p:nvPr/>
          </p:nvSpPr>
          <p:spPr bwMode="auto">
            <a:xfrm>
              <a:off x="4653500" y="5465147"/>
              <a:ext cx="2533263" cy="646331"/>
            </a:xfrm>
            <a:prstGeom prst="rect">
              <a:avLst/>
            </a:prstGeom>
            <a:noFill/>
            <a:ln w="9525">
              <a:noFill/>
              <a:miter lim="800000"/>
              <a:headEnd/>
              <a:tailEnd/>
            </a:ln>
          </p:spPr>
          <p:txBody>
            <a:bodyPr>
              <a:spAutoFit/>
            </a:bodyPr>
            <a:lstStyle/>
            <a:p>
              <a:pPr algn="ctr"/>
              <a:r>
                <a:rPr lang="en-US" altLang="en-US" sz="2000" b="1" dirty="0">
                  <a:latin typeface="Arial" panose="020B0604020202020204" pitchFamily="34" charset="0"/>
                  <a:ea typeface="ＭＳ Ｐゴシック" pitchFamily="34" charset="-128"/>
                  <a:cs typeface="Arial" panose="020B0604020202020204" pitchFamily="34" charset="0"/>
                </a:rPr>
                <a:t>4. Recovery &amp; Stabilization</a:t>
              </a:r>
            </a:p>
          </p:txBody>
        </p:sp>
        <p:sp>
          <p:nvSpPr>
            <p:cNvPr id="15" name="Rectangle 2074"/>
            <p:cNvSpPr>
              <a:spLocks noChangeArrowheads="1"/>
            </p:cNvSpPr>
            <p:nvPr/>
          </p:nvSpPr>
          <p:spPr bwMode="auto">
            <a:xfrm>
              <a:off x="2751008" y="4822525"/>
              <a:ext cx="2208486" cy="646331"/>
            </a:xfrm>
            <a:prstGeom prst="rect">
              <a:avLst/>
            </a:prstGeom>
            <a:noFill/>
            <a:ln w="9525">
              <a:noFill/>
              <a:miter lim="800000"/>
              <a:headEnd/>
              <a:tailEnd/>
            </a:ln>
          </p:spPr>
          <p:txBody>
            <a:bodyPr>
              <a:spAutoFit/>
            </a:bodyPr>
            <a:lstStyle/>
            <a:p>
              <a:pPr algn="ctr"/>
              <a:r>
                <a:rPr lang="en-US" altLang="en-US" sz="2000" b="1" dirty="0">
                  <a:latin typeface="Arial" panose="020B0604020202020204" pitchFamily="34" charset="0"/>
                  <a:ea typeface="ＭＳ Ｐゴシック" pitchFamily="34" charset="-128"/>
                  <a:cs typeface="Arial" panose="020B0604020202020204" pitchFamily="34" charset="0"/>
                </a:rPr>
                <a:t>5. Homecoming Anticipation </a:t>
              </a:r>
            </a:p>
          </p:txBody>
        </p:sp>
        <p:sp>
          <p:nvSpPr>
            <p:cNvPr id="16" name="Rectangle 2075"/>
            <p:cNvSpPr>
              <a:spLocks noChangeArrowheads="1"/>
            </p:cNvSpPr>
            <p:nvPr/>
          </p:nvSpPr>
          <p:spPr bwMode="auto">
            <a:xfrm>
              <a:off x="2807797" y="3510356"/>
              <a:ext cx="1980029" cy="369332"/>
            </a:xfrm>
            <a:prstGeom prst="rect">
              <a:avLst/>
            </a:prstGeom>
            <a:noFill/>
            <a:ln w="9525">
              <a:noFill/>
              <a:miter lim="800000"/>
              <a:headEnd/>
              <a:tailEnd/>
            </a:ln>
          </p:spPr>
          <p:txBody>
            <a:bodyPr wrap="none">
              <a:spAutoFit/>
            </a:bodyPr>
            <a:lstStyle/>
            <a:p>
              <a:pPr algn="ctr"/>
              <a:r>
                <a:rPr lang="en-US" altLang="en-US" sz="2000" b="1" dirty="0">
                  <a:latin typeface="Arial" panose="020B0604020202020204" pitchFamily="34" charset="0"/>
                  <a:ea typeface="ＭＳ Ｐゴシック" pitchFamily="34" charset="-128"/>
                  <a:cs typeface="Arial" panose="020B0604020202020204" pitchFamily="34" charset="0"/>
                </a:rPr>
                <a:t>6. Renegotiation</a:t>
              </a:r>
            </a:p>
          </p:txBody>
        </p:sp>
        <p:sp>
          <p:nvSpPr>
            <p:cNvPr id="17" name="Rectangle 2076"/>
            <p:cNvSpPr>
              <a:spLocks noChangeArrowheads="1"/>
            </p:cNvSpPr>
            <p:nvPr/>
          </p:nvSpPr>
          <p:spPr bwMode="auto">
            <a:xfrm>
              <a:off x="2786961" y="2740931"/>
              <a:ext cx="2753390" cy="646331"/>
            </a:xfrm>
            <a:prstGeom prst="rect">
              <a:avLst/>
            </a:prstGeom>
            <a:noFill/>
            <a:ln w="9525">
              <a:noFill/>
              <a:miter lim="800000"/>
              <a:headEnd/>
              <a:tailEnd/>
            </a:ln>
          </p:spPr>
          <p:txBody>
            <a:bodyPr>
              <a:spAutoFit/>
            </a:bodyPr>
            <a:lstStyle/>
            <a:p>
              <a:pPr algn="ctr"/>
              <a:r>
                <a:rPr lang="en-US" altLang="en-US" sz="2000" b="1" dirty="0">
                  <a:latin typeface="Arial" panose="020B0604020202020204" pitchFamily="34" charset="0"/>
                  <a:ea typeface="ＭＳ Ｐゴシック" pitchFamily="34" charset="-128"/>
                  <a:cs typeface="Arial" panose="020B0604020202020204" pitchFamily="34" charset="0"/>
                </a:rPr>
                <a:t>7. Reintegration &amp; Stabilization</a:t>
              </a:r>
            </a:p>
          </p:txBody>
        </p:sp>
        <p:sp>
          <p:nvSpPr>
            <p:cNvPr id="18" name="Text Box 2068"/>
            <p:cNvSpPr txBox="1">
              <a:spLocks noChangeArrowheads="1"/>
            </p:cNvSpPr>
            <p:nvPr/>
          </p:nvSpPr>
          <p:spPr bwMode="auto">
            <a:xfrm>
              <a:off x="7176783" y="4217954"/>
              <a:ext cx="2598218" cy="369332"/>
            </a:xfrm>
            <a:prstGeom prst="rect">
              <a:avLst/>
            </a:prstGeom>
            <a:noFill/>
            <a:ln w="9525">
              <a:noFill/>
              <a:miter lim="800000"/>
              <a:headEnd/>
              <a:tailEnd/>
            </a:ln>
          </p:spPr>
          <p:txBody>
            <a:bodyPr>
              <a:spAutoFit/>
            </a:bodyPr>
            <a:lstStyle/>
            <a:p>
              <a:pPr algn="ctr"/>
              <a:r>
                <a:rPr lang="en-US" altLang="en-US" sz="2000" b="1" dirty="0">
                  <a:solidFill>
                    <a:srgbClr val="3333FF"/>
                  </a:solidFill>
                  <a:latin typeface="Arial" panose="020B0604020202020204" pitchFamily="34" charset="0"/>
                  <a:ea typeface="ＭＳ Ｐゴシック" pitchFamily="34" charset="-128"/>
                  <a:cs typeface="Arial" panose="020B0604020202020204" pitchFamily="34" charset="0"/>
                </a:rPr>
                <a:t>During Deployment</a:t>
              </a:r>
            </a:p>
          </p:txBody>
        </p:sp>
        <p:sp>
          <p:nvSpPr>
            <p:cNvPr id="19" name="Text Box 2067"/>
            <p:cNvSpPr txBox="1">
              <a:spLocks noChangeArrowheads="1"/>
            </p:cNvSpPr>
            <p:nvPr/>
          </p:nvSpPr>
          <p:spPr bwMode="auto">
            <a:xfrm>
              <a:off x="6034011" y="2247277"/>
              <a:ext cx="2208486" cy="369332"/>
            </a:xfrm>
            <a:prstGeom prst="rect">
              <a:avLst/>
            </a:prstGeom>
            <a:noFill/>
            <a:ln w="9525">
              <a:noFill/>
              <a:miter lim="800000"/>
              <a:headEnd/>
              <a:tailEnd/>
            </a:ln>
          </p:spPr>
          <p:txBody>
            <a:bodyPr>
              <a:spAutoFit/>
            </a:bodyPr>
            <a:lstStyle/>
            <a:p>
              <a:pPr algn="ctr"/>
              <a:r>
                <a:rPr lang="en-US" altLang="en-US" sz="2000" b="1" dirty="0">
                  <a:solidFill>
                    <a:srgbClr val="FF0000"/>
                  </a:solidFill>
                  <a:latin typeface="Arial" panose="020B0604020202020204" pitchFamily="34" charset="0"/>
                  <a:ea typeface="ＭＳ Ｐゴシック" pitchFamily="34" charset="-128"/>
                  <a:cs typeface="Arial" panose="020B0604020202020204" pitchFamily="34" charset="0"/>
                </a:rPr>
                <a:t>Pre-deployment</a:t>
              </a:r>
            </a:p>
          </p:txBody>
        </p:sp>
      </p:grpSp>
    </p:spTree>
    <p:extLst>
      <p:ext uri="{BB962C8B-B14F-4D97-AF65-F5344CB8AC3E}">
        <p14:creationId xmlns:p14="http://schemas.microsoft.com/office/powerpoint/2010/main" val="368241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If you could tell your spouse </a:t>
            </a:r>
            <a:r>
              <a:rPr lang="en-US" b="1" dirty="0" smtClean="0">
                <a:latin typeface="Arial" panose="020B0604020202020204" pitchFamily="34" charset="0"/>
                <a:cs typeface="Arial" panose="020B0604020202020204" pitchFamily="34" charset="0"/>
              </a:rPr>
              <a:t>or significant other one </a:t>
            </a:r>
            <a:r>
              <a:rPr lang="en-US" b="1" dirty="0">
                <a:latin typeface="Arial" panose="020B0604020202020204" pitchFamily="34" charset="0"/>
                <a:cs typeface="Arial" panose="020B0604020202020204" pitchFamily="34" charset="0"/>
              </a:rPr>
              <a:t>thing before homecoming, what would it be?</a:t>
            </a:r>
          </a:p>
        </p:txBody>
      </p:sp>
      <p:sp>
        <p:nvSpPr>
          <p:cNvPr id="3" name="Content Placeholder 2"/>
          <p:cNvSpPr>
            <a:spLocks noGrp="1"/>
          </p:cNvSpPr>
          <p:nvPr>
            <p:ph idx="1"/>
          </p:nvPr>
        </p:nvSpPr>
        <p:spPr>
          <a:xfrm>
            <a:off x="838200" y="2130426"/>
            <a:ext cx="10515600" cy="4351338"/>
          </a:xfrm>
        </p:spPr>
        <p:txBody>
          <a:bodyPr>
            <a:normAutofit/>
          </a:bodyPr>
          <a:lstStyle/>
          <a:p>
            <a:pPr lvl="0"/>
            <a:r>
              <a:rPr lang="en-US" i="1" dirty="0"/>
              <a:t>The dogs remember you, don’t worry…oh and </a:t>
            </a:r>
            <a:r>
              <a:rPr lang="en-US" i="1" dirty="0" smtClean="0"/>
              <a:t>I'm </a:t>
            </a:r>
            <a:r>
              <a:rPr lang="en-US" i="1" dirty="0"/>
              <a:t>not fat.</a:t>
            </a:r>
            <a:endParaRPr lang="en-US" dirty="0"/>
          </a:p>
          <a:p>
            <a:pPr lvl="0"/>
            <a:r>
              <a:rPr lang="en-US" i="1" dirty="0"/>
              <a:t>How much I love them and think about them.</a:t>
            </a:r>
            <a:endParaRPr lang="en-US" dirty="0"/>
          </a:p>
          <a:p>
            <a:pPr lvl="0"/>
            <a:r>
              <a:rPr lang="en-US" i="1" dirty="0"/>
              <a:t>That I will always be there for him, no matter where he is in the world. </a:t>
            </a:r>
            <a:endParaRPr lang="en-US" i="1" dirty="0" smtClean="0"/>
          </a:p>
          <a:p>
            <a:pPr lvl="0"/>
            <a:r>
              <a:rPr lang="en-US" i="1" dirty="0" smtClean="0"/>
              <a:t>The </a:t>
            </a:r>
            <a:r>
              <a:rPr lang="en-US" i="1" dirty="0"/>
              <a:t>kids miss him so much and can't wait to see him so hurry </a:t>
            </a:r>
            <a:r>
              <a:rPr lang="en-US" i="1" dirty="0" smtClean="0"/>
              <a:t>home!</a:t>
            </a:r>
          </a:p>
          <a:p>
            <a:pPr lvl="0"/>
            <a:r>
              <a:rPr lang="en-US" i="1" dirty="0" smtClean="0"/>
              <a:t>Keep </a:t>
            </a:r>
            <a:r>
              <a:rPr lang="en-US" i="1" dirty="0"/>
              <a:t>up the great job.  I am praying for you.</a:t>
            </a:r>
            <a:endParaRPr lang="en-US" dirty="0"/>
          </a:p>
          <a:p>
            <a:pPr lvl="0" hangingPunct="0"/>
            <a:r>
              <a:rPr lang="en-US" i="1" dirty="0"/>
              <a:t>I missed you more than you could imagine. </a:t>
            </a:r>
            <a:r>
              <a:rPr lang="en-US" i="1" dirty="0" smtClean="0"/>
              <a:t>Also</a:t>
            </a:r>
            <a:r>
              <a:rPr lang="en-US" i="1" dirty="0"/>
              <a:t>, I have a “honey do list” for you. It’s not too long but on top of the list is a smoke detector that hasn’t stopped chirping and replacing the battery and even replacing the smoke detector hasn’t helped. </a:t>
            </a:r>
            <a:endParaRPr lang="en-US" dirty="0"/>
          </a:p>
        </p:txBody>
      </p:sp>
    </p:spTree>
    <p:extLst>
      <p:ext uri="{BB962C8B-B14F-4D97-AF65-F5344CB8AC3E}">
        <p14:creationId xmlns:p14="http://schemas.microsoft.com/office/powerpoint/2010/main" val="244602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b="1" dirty="0" smtClean="0">
                <a:latin typeface="Arial" panose="020B0604020202020204" pitchFamily="34" charset="0"/>
                <a:cs typeface="Arial" panose="020B0604020202020204" pitchFamily="34" charset="0"/>
              </a:rPr>
              <a:t>Step 5: Anticipation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Homecoming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Spouses and significant others wonder </a:t>
            </a:r>
            <a:r>
              <a:rPr lang="en-US" dirty="0">
                <a:latin typeface="Arial" panose="020B0604020202020204" pitchFamily="34" charset="0"/>
                <a:cs typeface="Arial" panose="020B0604020202020204" pitchFamily="34" charset="0"/>
              </a:rPr>
              <a:t>what changes will happen </a:t>
            </a:r>
            <a:r>
              <a:rPr lang="en-US" dirty="0" smtClean="0">
                <a:latin typeface="Arial" panose="020B0604020202020204" pitchFamily="34" charset="0"/>
                <a:cs typeface="Arial" panose="020B0604020202020204" pitchFamily="34" charset="0"/>
              </a:rPr>
              <a:t>once you step through the front door and where your marriage/relationship will fit into the equation.</a:t>
            </a:r>
          </a:p>
          <a:p>
            <a:r>
              <a:rPr lang="en-US" dirty="0" smtClean="0">
                <a:latin typeface="Arial" panose="020B0604020202020204" pitchFamily="34" charset="0"/>
                <a:cs typeface="Arial" panose="020B0604020202020204" pitchFamily="34" charset="0"/>
              </a:rPr>
              <a:t>Spouses and significant others are </a:t>
            </a:r>
            <a:r>
              <a:rPr lang="en-US" dirty="0">
                <a:latin typeface="Arial" panose="020B0604020202020204" pitchFamily="34" charset="0"/>
                <a:cs typeface="Arial" panose="020B0604020202020204" pitchFamily="34" charset="0"/>
              </a:rPr>
              <a:t>happy </a:t>
            </a:r>
            <a:r>
              <a:rPr lang="en-US" dirty="0" smtClean="0">
                <a:latin typeface="Arial" panose="020B0604020202020204" pitchFamily="34" charset="0"/>
                <a:cs typeface="Arial" panose="020B0604020202020204" pitchFamily="34" charset="0"/>
              </a:rPr>
              <a:t>you will </a:t>
            </a:r>
            <a:r>
              <a:rPr lang="en-US" dirty="0">
                <a:latin typeface="Arial" panose="020B0604020202020204" pitchFamily="34" charset="0"/>
                <a:cs typeface="Arial" panose="020B0604020202020204" pitchFamily="34" charset="0"/>
              </a:rPr>
              <a:t>be home soon, but there is much concern about the </a:t>
            </a:r>
            <a:r>
              <a:rPr lang="en-US" dirty="0" smtClean="0">
                <a:latin typeface="Arial" panose="020B0604020202020204" pitchFamily="34" charset="0"/>
                <a:cs typeface="Arial" panose="020B0604020202020204" pitchFamily="34" charset="0"/>
              </a:rPr>
              <a:t>homecoming.</a:t>
            </a:r>
          </a:p>
          <a:p>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final days before homecoming are full of phone calls to other </a:t>
            </a:r>
            <a:r>
              <a:rPr lang="en-US" dirty="0" smtClean="0">
                <a:latin typeface="Arial" panose="020B0604020202020204" pitchFamily="34" charset="0"/>
                <a:cs typeface="Arial" panose="020B0604020202020204" pitchFamily="34" charset="0"/>
              </a:rPr>
              <a:t>spouses and significant others, </a:t>
            </a:r>
            <a:r>
              <a:rPr lang="en-US" dirty="0">
                <a:latin typeface="Arial" panose="020B0604020202020204" pitchFamily="34" charset="0"/>
                <a:cs typeface="Arial" panose="020B0604020202020204" pitchFamily="34" charset="0"/>
              </a:rPr>
              <a:t>to the Ombudsmen, and to the party stores. Decorations and signs are made and </a:t>
            </a:r>
            <a:r>
              <a:rPr lang="en-US" dirty="0" smtClean="0">
                <a:latin typeface="Arial" panose="020B0604020202020204" pitchFamily="34" charset="0"/>
                <a:cs typeface="Arial" panose="020B0604020202020204" pitchFamily="34" charset="0"/>
              </a:rPr>
              <a:t>they are </a:t>
            </a:r>
            <a:r>
              <a:rPr lang="en-US" dirty="0">
                <a:latin typeface="Arial" panose="020B0604020202020204" pitchFamily="34" charset="0"/>
                <a:cs typeface="Arial" panose="020B0604020202020204" pitchFamily="34" charset="0"/>
              </a:rPr>
              <a:t>giddy with excitement and anticipation.</a:t>
            </a:r>
          </a:p>
        </p:txBody>
      </p:sp>
    </p:spTree>
    <p:extLst>
      <p:ext uri="{BB962C8B-B14F-4D97-AF65-F5344CB8AC3E}">
        <p14:creationId xmlns:p14="http://schemas.microsoft.com/office/powerpoint/2010/main" val="2227242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What are you looking forward to doing the most with your </a:t>
            </a:r>
            <a:r>
              <a:rPr lang="en-US" b="1" dirty="0" smtClean="0">
                <a:latin typeface="Arial" panose="020B0604020202020204" pitchFamily="34" charset="0"/>
                <a:cs typeface="Arial" panose="020B0604020202020204" pitchFamily="34" charset="0"/>
              </a:rPr>
              <a:t>spouse and significant other </a:t>
            </a:r>
            <a:r>
              <a:rPr lang="en-US" b="1" dirty="0">
                <a:latin typeface="Arial" panose="020B0604020202020204" pitchFamily="34" charset="0"/>
                <a:cs typeface="Arial" panose="020B0604020202020204" pitchFamily="34" charset="0"/>
              </a:rPr>
              <a:t>when the ship returns? </a:t>
            </a:r>
          </a:p>
        </p:txBody>
      </p:sp>
      <p:sp>
        <p:nvSpPr>
          <p:cNvPr id="3" name="Content Placeholder 2"/>
          <p:cNvSpPr>
            <a:spLocks noGrp="1"/>
          </p:cNvSpPr>
          <p:nvPr>
            <p:ph idx="1"/>
          </p:nvPr>
        </p:nvSpPr>
        <p:spPr>
          <a:xfrm>
            <a:off x="838200" y="2064161"/>
            <a:ext cx="10515600" cy="4351338"/>
          </a:xfrm>
        </p:spPr>
        <p:txBody>
          <a:bodyPr>
            <a:normAutofit fontScale="92500"/>
          </a:bodyPr>
          <a:lstStyle/>
          <a:p>
            <a:pPr lvl="0"/>
            <a:r>
              <a:rPr lang="en-US" i="1" dirty="0"/>
              <a:t>Just spending time together, getting outside and exercising, getting out in the city.</a:t>
            </a:r>
            <a:endParaRPr lang="en-US" dirty="0"/>
          </a:p>
          <a:p>
            <a:pPr lvl="0"/>
            <a:r>
              <a:rPr lang="en-US" i="1" dirty="0"/>
              <a:t>I’m really looking forward to cuddling, weekend breakfasts, camping, watching movies and just working on stuff as a team. </a:t>
            </a:r>
            <a:endParaRPr lang="en-US" dirty="0"/>
          </a:p>
          <a:p>
            <a:pPr lvl="0"/>
            <a:r>
              <a:rPr lang="en-US" i="1" dirty="0"/>
              <a:t>Since I am not in Seattle, I won’t be seeing him until he takes leave to come back home. Despite this, I can’t wait just to know he’s back in the US. I am ready to be able to tell him how my day was and to hear how his days are. </a:t>
            </a:r>
            <a:endParaRPr lang="en-US" dirty="0"/>
          </a:p>
          <a:p>
            <a:pPr lvl="0"/>
            <a:r>
              <a:rPr lang="en-US" i="1" dirty="0"/>
              <a:t>Date nights at home after the kids go to sleep or date nights with the babysitter. With the boat being gone so much, soaking up any available time together is precious. Also, exploring the PNW as much as we can. </a:t>
            </a:r>
            <a:endParaRPr lang="en-US" dirty="0"/>
          </a:p>
        </p:txBody>
      </p:sp>
    </p:spTree>
    <p:extLst>
      <p:ext uri="{BB962C8B-B14F-4D97-AF65-F5344CB8AC3E}">
        <p14:creationId xmlns:p14="http://schemas.microsoft.com/office/powerpoint/2010/main" val="3560093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Tips for Homecoming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Expect to have to renegotiate the </a:t>
            </a:r>
            <a:r>
              <a:rPr lang="en-US" dirty="0">
                <a:latin typeface="Arial" panose="020B0604020202020204" pitchFamily="34" charset="0"/>
                <a:cs typeface="Arial" panose="020B0604020202020204" pitchFamily="34" charset="0"/>
              </a:rPr>
              <a:t>3 </a:t>
            </a:r>
            <a:r>
              <a:rPr lang="en-US" dirty="0" smtClean="0">
                <a:latin typeface="Arial" panose="020B0604020202020204" pitchFamily="34" charset="0"/>
                <a:cs typeface="Arial" panose="020B0604020202020204" pitchFamily="34" charset="0"/>
              </a:rPr>
              <a:t>R's:</a:t>
            </a:r>
          </a:p>
          <a:p>
            <a:pPr lvl="1"/>
            <a:r>
              <a:rPr lang="en-US" i="1" dirty="0" smtClean="0">
                <a:latin typeface="Arial" panose="020B0604020202020204" pitchFamily="34" charset="0"/>
                <a:cs typeface="Arial" panose="020B0604020202020204" pitchFamily="34" charset="0"/>
              </a:rPr>
              <a:t>Roles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who </a:t>
            </a:r>
            <a:r>
              <a:rPr lang="en-US" dirty="0">
                <a:latin typeface="Arial" panose="020B0604020202020204" pitchFamily="34" charset="0"/>
                <a:cs typeface="Arial" panose="020B0604020202020204" pitchFamily="34" charset="0"/>
              </a:rPr>
              <a:t>does </a:t>
            </a:r>
            <a:r>
              <a:rPr lang="en-US" dirty="0" smtClean="0">
                <a:latin typeface="Arial" panose="020B0604020202020204" pitchFamily="34" charset="0"/>
                <a:cs typeface="Arial" panose="020B0604020202020204" pitchFamily="34" charset="0"/>
              </a:rPr>
              <a:t>what</a:t>
            </a:r>
          </a:p>
          <a:p>
            <a:pPr lvl="1"/>
            <a:r>
              <a:rPr lang="en-US" i="1" dirty="0" smtClean="0">
                <a:latin typeface="Arial" panose="020B0604020202020204" pitchFamily="34" charset="0"/>
                <a:cs typeface="Arial" panose="020B0604020202020204" pitchFamily="34" charset="0"/>
              </a:rPr>
              <a:t>Rules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may </a:t>
            </a:r>
            <a:r>
              <a:rPr lang="en-US" dirty="0">
                <a:latin typeface="Arial" panose="020B0604020202020204" pitchFamily="34" charset="0"/>
                <a:cs typeface="Arial" panose="020B0604020202020204" pitchFamily="34" charset="0"/>
              </a:rPr>
              <a:t>have been “modified” – like bedtime, how much TV, etc</a:t>
            </a:r>
            <a:r>
              <a:rPr lang="en-US" dirty="0" smtClean="0">
                <a:latin typeface="Arial" panose="020B0604020202020204" pitchFamily="34" charset="0"/>
                <a:cs typeface="Arial" panose="020B0604020202020204" pitchFamily="34" charset="0"/>
              </a:rPr>
              <a:t>.</a:t>
            </a:r>
          </a:p>
          <a:p>
            <a:pPr lvl="1"/>
            <a:r>
              <a:rPr lang="en-US" i="1" dirty="0" smtClean="0">
                <a:latin typeface="Arial" panose="020B0604020202020204" pitchFamily="34" charset="0"/>
                <a:cs typeface="Arial" panose="020B0604020202020204" pitchFamily="34" charset="0"/>
              </a:rPr>
              <a:t>Routines</a:t>
            </a:r>
          </a:p>
          <a:p>
            <a:r>
              <a:rPr lang="en-US" dirty="0" smtClean="0">
                <a:latin typeface="Arial" panose="020B0604020202020204" pitchFamily="34" charset="0"/>
                <a:cs typeface="Arial" panose="020B0604020202020204" pitchFamily="34" charset="0"/>
              </a:rPr>
              <a:t>Remember, it </a:t>
            </a:r>
            <a:r>
              <a:rPr lang="en-US" dirty="0">
                <a:latin typeface="Arial" panose="020B0604020202020204" pitchFamily="34" charset="0"/>
                <a:cs typeface="Arial" panose="020B0604020202020204" pitchFamily="34" charset="0"/>
              </a:rPr>
              <a:t>is common for </a:t>
            </a:r>
            <a:r>
              <a:rPr lang="en-US" dirty="0" smtClean="0">
                <a:latin typeface="Arial" panose="020B0604020202020204" pitchFamily="34" charset="0"/>
                <a:cs typeface="Arial" panose="020B0604020202020204" pitchFamily="34" charset="0"/>
              </a:rPr>
              <a:t>spouses, significant others, </a:t>
            </a:r>
            <a:r>
              <a:rPr lang="en-US" dirty="0">
                <a:latin typeface="Arial" panose="020B0604020202020204" pitchFamily="34" charset="0"/>
                <a:cs typeface="Arial" panose="020B0604020202020204" pitchFamily="34" charset="0"/>
              </a:rPr>
              <a:t>and children to have some ambivalent feelings about your </a:t>
            </a:r>
            <a:r>
              <a:rPr lang="en-US" dirty="0" smtClean="0">
                <a:latin typeface="Arial" panose="020B0604020202020204" pitchFamily="34" charset="0"/>
                <a:cs typeface="Arial" panose="020B0604020202020204" pitchFamily="34" charset="0"/>
              </a:rPr>
              <a:t>return.</a:t>
            </a:r>
          </a:p>
          <a:p>
            <a:r>
              <a:rPr lang="en-US" b="1" dirty="0" smtClean="0">
                <a:solidFill>
                  <a:srgbClr val="FF0000"/>
                </a:solidFill>
                <a:latin typeface="Arial" panose="020B0604020202020204" pitchFamily="34" charset="0"/>
                <a:cs typeface="Arial" panose="020B0604020202020204" pitchFamily="34" charset="0"/>
              </a:rPr>
              <a:t>WARNING:</a:t>
            </a:r>
            <a:r>
              <a:rPr lang="en-US" dirty="0" smtClean="0">
                <a:latin typeface="Arial" panose="020B0604020202020204" pitchFamily="34" charset="0"/>
                <a:cs typeface="Arial" panose="020B0604020202020204" pitchFamily="34" charset="0"/>
              </a:rPr>
              <a:t> Do </a:t>
            </a:r>
            <a:r>
              <a:rPr lang="en-US" dirty="0">
                <a:latin typeface="Arial" panose="020B0604020202020204" pitchFamily="34" charset="0"/>
                <a:cs typeface="Arial" panose="020B0604020202020204" pitchFamily="34" charset="0"/>
              </a:rPr>
              <a:t>not come home and immediately change the </a:t>
            </a:r>
            <a:r>
              <a:rPr lang="en-US" dirty="0" smtClean="0">
                <a:latin typeface="Arial" panose="020B0604020202020204" pitchFamily="34" charset="0"/>
                <a:cs typeface="Arial" panose="020B0604020202020204" pitchFamily="34" charset="0"/>
              </a:rPr>
              <a:t>routine.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0741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More Tips for Homecoming</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Don’t be surprised if you </a:t>
            </a:r>
            <a:r>
              <a:rPr lang="en-US" dirty="0">
                <a:latin typeface="Arial" panose="020B0604020202020204" pitchFamily="34" charset="0"/>
                <a:cs typeface="Arial" panose="020B0604020202020204" pitchFamily="34" charset="0"/>
              </a:rPr>
              <a:t>find it difficult to sleep at </a:t>
            </a:r>
            <a:r>
              <a:rPr lang="en-US" dirty="0" smtClean="0">
                <a:latin typeface="Arial" panose="020B0604020202020204" pitchFamily="34" charset="0"/>
                <a:cs typeface="Arial" panose="020B0604020202020204" pitchFamily="34" charset="0"/>
              </a:rPr>
              <a:t>first.</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Remember that it might take some time for you to adjust to having a spouse/significant other and kids around 24/7.</a:t>
            </a:r>
          </a:p>
          <a:p>
            <a:r>
              <a:rPr lang="en-US" dirty="0" smtClean="0">
                <a:latin typeface="Arial" panose="020B0604020202020204" pitchFamily="34" charset="0"/>
                <a:cs typeface="Arial" panose="020B0604020202020204" pitchFamily="34" charset="0"/>
              </a:rPr>
              <a:t>Expect to have a honeymoon period followed by the end of the honeymoon period.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2650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What (if anything) do you hope changed about your spouse </a:t>
            </a:r>
            <a:r>
              <a:rPr lang="en-US" b="1" dirty="0" smtClean="0">
                <a:latin typeface="Arial" panose="020B0604020202020204" pitchFamily="34" charset="0"/>
                <a:cs typeface="Arial" panose="020B0604020202020204" pitchFamily="34" charset="0"/>
              </a:rPr>
              <a:t>or significant other while </a:t>
            </a:r>
            <a:r>
              <a:rPr lang="en-US" b="1" dirty="0">
                <a:latin typeface="Arial" panose="020B0604020202020204" pitchFamily="34" charset="0"/>
                <a:cs typeface="Arial" panose="020B0604020202020204" pitchFamily="34" charset="0"/>
              </a:rPr>
              <a:t>you were away</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037658"/>
            <a:ext cx="10515600" cy="4351338"/>
          </a:xfrm>
        </p:spPr>
        <p:txBody>
          <a:bodyPr>
            <a:normAutofit/>
          </a:bodyPr>
          <a:lstStyle/>
          <a:p>
            <a:pPr lvl="0"/>
            <a:r>
              <a:rPr lang="en-US" i="1" dirty="0"/>
              <a:t>I hope </a:t>
            </a:r>
            <a:r>
              <a:rPr lang="en-US" i="1" dirty="0" smtClean="0"/>
              <a:t>he understands </a:t>
            </a:r>
            <a:r>
              <a:rPr lang="en-US" i="1" dirty="0"/>
              <a:t>a little better why being financially prepared is valued and that you will talk to me about finances more.</a:t>
            </a:r>
            <a:endParaRPr lang="en-US" dirty="0"/>
          </a:p>
          <a:p>
            <a:pPr lvl="0"/>
            <a:r>
              <a:rPr lang="en-US" i="1" dirty="0"/>
              <a:t>I hope he realizes how precious time </a:t>
            </a:r>
            <a:r>
              <a:rPr lang="en-US" i="1" dirty="0" smtClean="0"/>
              <a:t>is </a:t>
            </a:r>
            <a:r>
              <a:rPr lang="en-US" i="1" dirty="0"/>
              <a:t>and how special each small moment is with the people you love. </a:t>
            </a:r>
            <a:endParaRPr lang="en-US" dirty="0"/>
          </a:p>
          <a:p>
            <a:pPr lvl="0"/>
            <a:r>
              <a:rPr lang="en-US" i="1" dirty="0"/>
              <a:t>I hope he has found himself. </a:t>
            </a:r>
            <a:r>
              <a:rPr lang="en-US" i="1" dirty="0" smtClean="0"/>
              <a:t>I’m </a:t>
            </a:r>
            <a:r>
              <a:rPr lang="en-US" i="1" dirty="0"/>
              <a:t>hoping this experience and the rest of his travels in the CG will help him discover who he is. </a:t>
            </a:r>
            <a:endParaRPr lang="en-US" i="1" dirty="0" smtClean="0"/>
          </a:p>
          <a:p>
            <a:pPr lvl="0"/>
            <a:r>
              <a:rPr lang="en-US" i="1" dirty="0" smtClean="0"/>
              <a:t>Nothing</a:t>
            </a:r>
            <a:endParaRPr lang="en-US" dirty="0"/>
          </a:p>
          <a:p>
            <a:pPr lvl="0"/>
            <a:r>
              <a:rPr lang="en-US" i="1" dirty="0"/>
              <a:t>That he continues to grow in his faith and learn more about himself.</a:t>
            </a:r>
            <a:endParaRPr lang="en-US" dirty="0"/>
          </a:p>
        </p:txBody>
      </p:sp>
    </p:spTree>
    <p:extLst>
      <p:ext uri="{BB962C8B-B14F-4D97-AF65-F5344CB8AC3E}">
        <p14:creationId xmlns:p14="http://schemas.microsoft.com/office/powerpoint/2010/main" val="3575299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483</TotalTime>
  <Words>2378</Words>
  <Application>Microsoft Office PowerPoint</Application>
  <PresentationFormat>Widescreen</PresentationFormat>
  <Paragraphs>158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ＭＳ Ｐゴシック</vt:lpstr>
      <vt:lpstr>Arial</vt:lpstr>
      <vt:lpstr>Calibri</vt:lpstr>
      <vt:lpstr>Calibri Light</vt:lpstr>
      <vt:lpstr>Office Theme</vt:lpstr>
      <vt:lpstr>Return &amp; Reunion</vt:lpstr>
      <vt:lpstr>What concerns you most about your spouse or significant other coming home?</vt:lpstr>
      <vt:lpstr>7 Emotional Cycles of Deployment</vt:lpstr>
      <vt:lpstr>If you could tell your spouse or significant other one thing before homecoming, what would it be?</vt:lpstr>
      <vt:lpstr>Step 5: Anticipation of Homecoming</vt:lpstr>
      <vt:lpstr>What are you looking forward to doing the most with your spouse and significant other when the ship returns? </vt:lpstr>
      <vt:lpstr>Tips for Homecoming</vt:lpstr>
      <vt:lpstr>More Tips for Homecoming</vt:lpstr>
      <vt:lpstr>What (if anything) do you hope changed about your spouse or significant other while you were away?</vt:lpstr>
      <vt:lpstr>Step 6: Renegotiation</vt:lpstr>
      <vt:lpstr>Barriers to Healthy Communication</vt:lpstr>
      <vt:lpstr>Healthy Communication</vt:lpstr>
      <vt:lpstr>Healthy Communication</vt:lpstr>
      <vt:lpstr>What (if anything) do you hope stayed the same about your spouse or significant other while you were away? </vt:lpstr>
      <vt:lpstr>7. Reintegration and Stabilization</vt:lpstr>
      <vt:lpstr>Things to Watch Out For</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Home</dc:title>
  <dc:creator>Kevan</dc:creator>
  <cp:lastModifiedBy>Alexander, Jonathan W LT</cp:lastModifiedBy>
  <cp:revision>54</cp:revision>
  <dcterms:created xsi:type="dcterms:W3CDTF">2018-02-22T05:38:39Z</dcterms:created>
  <dcterms:modified xsi:type="dcterms:W3CDTF">2019-02-15T03:13:53Z</dcterms:modified>
</cp:coreProperties>
</file>